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Lst>
  <p:sldSz cy="5143500" cx="9144000"/>
  <p:notesSz cx="6858000" cy="9144000"/>
  <p:embeddedFontLst>
    <p:embeddedFont>
      <p:font typeface="Nunito SemiBold"/>
      <p:regular r:id="rId34"/>
      <p:bold r:id="rId35"/>
      <p:italic r:id="rId36"/>
      <p:boldItalic r:id="rId37"/>
    </p:embeddedFont>
    <p:embeddedFont>
      <p:font typeface="Nuni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gun Saxen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270D192-FBA2-434B-9E21-DE493862F0ED}">
  <a:tblStyle styleId="{4270D192-FBA2-434B-9E21-DE493862F0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2.xml"/><Relationship Id="rId41" Type="http://schemas.openxmlformats.org/officeDocument/2006/relationships/font" Target="fonts/Nunito-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NunitoSemiBold-bold.fntdata"/><Relationship Id="rId12" Type="http://schemas.openxmlformats.org/officeDocument/2006/relationships/slide" Target="slides/slide4.xml"/><Relationship Id="rId34" Type="http://schemas.openxmlformats.org/officeDocument/2006/relationships/font" Target="fonts/NunitoSemiBold-regular.fntdata"/><Relationship Id="rId15" Type="http://schemas.openxmlformats.org/officeDocument/2006/relationships/slide" Target="slides/slide7.xml"/><Relationship Id="rId37" Type="http://schemas.openxmlformats.org/officeDocument/2006/relationships/font" Target="fonts/NunitoSemiBold-boldItalic.fntdata"/><Relationship Id="rId14" Type="http://schemas.openxmlformats.org/officeDocument/2006/relationships/slide" Target="slides/slide6.xml"/><Relationship Id="rId36" Type="http://schemas.openxmlformats.org/officeDocument/2006/relationships/font" Target="fonts/NunitoSemiBold-italic.fntdata"/><Relationship Id="rId17" Type="http://schemas.openxmlformats.org/officeDocument/2006/relationships/slide" Target="slides/slide9.xml"/><Relationship Id="rId39" Type="http://schemas.openxmlformats.org/officeDocument/2006/relationships/font" Target="fonts/Nunito-bold.fntdata"/><Relationship Id="rId16" Type="http://schemas.openxmlformats.org/officeDocument/2006/relationships/slide" Target="slides/slide8.xml"/><Relationship Id="rId38" Type="http://schemas.openxmlformats.org/officeDocument/2006/relationships/font" Target="fonts/Nunito-regular.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11T14:50:09.180">
    <p:pos x="278" y="649"/>
    <p:text>+k.nyawallow@kokonetworks.com Do we need to send all three datapoints (and where are they coming from? ) or can we just use one (KP Id) and look up others from master data source when needed?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727803275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27803275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7256e9a60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7256e9a60_0_4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77256e9a60_0_4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7f93548d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f93548d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7f93548df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7f93548df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7294fd22d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294fd22d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7f93548df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f93548df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7f93548d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f93548d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7f93548df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7f93548df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7f93548d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f93548d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7349b01f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7349b01f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773833c6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773833c6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727803275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27803275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773833c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773833c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773833c6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773833c6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773833c6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773833c6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773833c60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773833c60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773833c60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773833c60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7349b01f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349b01f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294fd22d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294fd22d4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7294fd22d4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294fd22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294fd22d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7294fd22d4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7256e9a6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7256e9a60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KP app will only act as a browser and load a URL sending 3 </a:t>
            </a:r>
            <a:r>
              <a:rPr lang="en"/>
              <a:t>pieces</a:t>
            </a:r>
            <a:r>
              <a:rPr lang="en"/>
              <a:t> of info via the webview to the URL/web app.</a:t>
            </a:r>
            <a:endParaRPr/>
          </a:p>
          <a:p>
            <a:pPr indent="-298450" lvl="0" marL="457200" rtl="0" algn="l">
              <a:spcBef>
                <a:spcPts val="0"/>
              </a:spcBef>
              <a:spcAft>
                <a:spcPts val="0"/>
              </a:spcAft>
              <a:buSzPts val="1100"/>
              <a:buAutoNum type="arabicPeriod"/>
            </a:pPr>
            <a:r>
              <a:rPr lang="en"/>
              <a:t>KP Serial</a:t>
            </a:r>
            <a:endParaRPr/>
          </a:p>
          <a:p>
            <a:pPr indent="-298450" lvl="0" marL="457200" rtl="0" algn="l">
              <a:spcBef>
                <a:spcPts val="0"/>
              </a:spcBef>
              <a:spcAft>
                <a:spcPts val="0"/>
              </a:spcAft>
              <a:buSzPts val="1100"/>
              <a:buAutoNum type="arabicPeriod"/>
            </a:pPr>
            <a:r>
              <a:rPr lang="en"/>
              <a:t>Agent shop name</a:t>
            </a:r>
            <a:endParaRPr/>
          </a:p>
          <a:p>
            <a:pPr indent="-298450" lvl="0" marL="457200" rtl="0" algn="l">
              <a:spcBef>
                <a:spcPts val="0"/>
              </a:spcBef>
              <a:spcAft>
                <a:spcPts val="0"/>
              </a:spcAft>
              <a:buSzPts val="1100"/>
              <a:buAutoNum type="arabicPeriod"/>
            </a:pPr>
            <a:r>
              <a:rPr lang="en"/>
              <a:t>Agent neighbourhood</a:t>
            </a:r>
            <a:endParaRPr/>
          </a:p>
          <a:p>
            <a:pPr indent="0" lvl="0" marL="0" rtl="0" algn="l">
              <a:spcBef>
                <a:spcPts val="0"/>
              </a:spcBef>
              <a:spcAft>
                <a:spcPts val="0"/>
              </a:spcAft>
              <a:buNone/>
            </a:pPr>
            <a:r>
              <a:rPr lang="en"/>
              <a:t>The KP is not expected to get anything back from the URL in terms of interactive data, all the interactions will happen in the web app itself</a:t>
            </a:r>
            <a:endParaRPr/>
          </a:p>
        </p:txBody>
      </p:sp>
      <p:sp>
        <p:nvSpPr>
          <p:cNvPr id="346" name="Google Shape;346;g77256e9a60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7256e9a6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7256e9a6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7256e9a60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7256e9a60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77256e9a60_0_4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7256e9a60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77256e9a60_0_4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77256e9a60_0_4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7256e9a60_0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7256e9a60_0_4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77256e9a60_0_4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1" name="Google Shape;11;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sz="2700">
                <a:latin typeface="Nunito"/>
                <a:ea typeface="Nunito"/>
                <a:cs typeface="Nunito"/>
                <a:sym typeface="Nunito"/>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id="12" name="Google Shape;12;p2"/>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3" name="Google Shape;13;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14" name="Google Shape;14;p2"/>
          <p:cNvGrpSpPr/>
          <p:nvPr/>
        </p:nvGrpSpPr>
        <p:grpSpPr>
          <a:xfrm>
            <a:off x="0" y="-334"/>
            <a:ext cx="6070775" cy="5150357"/>
            <a:chOff x="0" y="-446"/>
            <a:chExt cx="8094367" cy="6867143"/>
          </a:xfrm>
        </p:grpSpPr>
        <p:pic>
          <p:nvPicPr>
            <p:cNvPr descr="Image" id="15" name="Google Shape;15;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16" name="Google Shape;16;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 name="Google Shape;17;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8" name="Google Shape;18;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9" name="Google Shape;19;p2"/>
          <p:cNvSpPr txBox="1"/>
          <p:nvPr/>
        </p:nvSpPr>
        <p:spPr>
          <a:xfrm>
            <a:off x="6304976" y="4944059"/>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89" name="Google Shape;89;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0" name="Google Shape;90;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93" name="Google Shape;93;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4" name="Google Shape;94;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97" name="Google Shape;97;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8" name="Google Shape;98;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1" name="Google Shape;101;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2" name="Google Shape;102;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05" name="Google Shape;105;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6" name="Google Shape;106;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9" name="Google Shape;109;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0" name="Google Shape;110;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13" name="Google Shape;113;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4" name="Google Shape;114;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5" name="Google Shape;115;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6" name="Google Shape;116;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17" name="Google Shape;117;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8" name="Google Shape;118;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19" name="Shape 119"/>
        <p:cNvGrpSpPr/>
        <p:nvPr/>
      </p:nvGrpSpPr>
      <p:grpSpPr>
        <a:xfrm>
          <a:off x="0" y="0"/>
          <a:ext cx="0" cy="0"/>
          <a:chOff x="0" y="0"/>
          <a:chExt cx="0" cy="0"/>
        </a:xfrm>
      </p:grpSpPr>
      <p:pic>
        <p:nvPicPr>
          <p:cNvPr descr="Image" id="120" name="Google Shape;120;p15"/>
          <p:cNvPicPr preferRelativeResize="0"/>
          <p:nvPr/>
        </p:nvPicPr>
        <p:blipFill rotWithShape="1">
          <a:blip r:embed="rId2">
            <a:alphaModFix/>
          </a:blip>
          <a:srcRect b="26811" l="0" r="0" t="26811"/>
          <a:stretch/>
        </p:blipFill>
        <p:spPr>
          <a:xfrm>
            <a:off x="0" y="0"/>
            <a:ext cx="9143999" cy="5143499"/>
          </a:xfrm>
          <a:prstGeom prst="rect">
            <a:avLst/>
          </a:prstGeom>
          <a:noFill/>
          <a:ln>
            <a:noFill/>
          </a:ln>
        </p:spPr>
      </p:pic>
      <p:pic>
        <p:nvPicPr>
          <p:cNvPr descr="Image" id="121" name="Google Shape;121;p15"/>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22" name="Google Shape;122;p15"/>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3" name="Google Shape;123;p15"/>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24" name="Google Shape;124;p15"/>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5" name="Shape 125"/>
        <p:cNvGrpSpPr/>
        <p:nvPr/>
      </p:nvGrpSpPr>
      <p:grpSpPr>
        <a:xfrm>
          <a:off x="0" y="0"/>
          <a:ext cx="0" cy="0"/>
          <a:chOff x="0" y="0"/>
          <a:chExt cx="0" cy="0"/>
        </a:xfrm>
      </p:grpSpPr>
      <p:pic>
        <p:nvPicPr>
          <p:cNvPr descr="Image" id="126" name="Google Shape;126;p16"/>
          <p:cNvPicPr preferRelativeResize="0"/>
          <p:nvPr/>
        </p:nvPicPr>
        <p:blipFill rotWithShape="1">
          <a:blip r:embed="rId2">
            <a:alphaModFix/>
          </a:blip>
          <a:srcRect b="26811" l="0" r="0" t="26811"/>
          <a:stretch/>
        </p:blipFill>
        <p:spPr>
          <a:xfrm>
            <a:off x="0" y="0"/>
            <a:ext cx="9143999" cy="5143499"/>
          </a:xfrm>
          <a:prstGeom prst="rect">
            <a:avLst/>
          </a:prstGeom>
          <a:noFill/>
          <a:ln>
            <a:noFill/>
          </a:ln>
        </p:spPr>
      </p:pic>
      <p:pic>
        <p:nvPicPr>
          <p:cNvPr descr="Image" id="127" name="Google Shape;127;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8" name="Google Shape;128;p1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9" name="Google Shape;129;p16"/>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0" name="Google Shape;130;p16"/>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1" name="Google Shape;131;p16"/>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2" name="Google Shape;132;p16"/>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133" name="Google Shape;133;p16"/>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4" name="Google Shape;134;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35" name="Google Shape;135;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36" name="Shape 136"/>
        <p:cNvGrpSpPr/>
        <p:nvPr/>
      </p:nvGrpSpPr>
      <p:grpSpPr>
        <a:xfrm>
          <a:off x="0" y="0"/>
          <a:ext cx="0" cy="0"/>
          <a:chOff x="0" y="0"/>
          <a:chExt cx="0" cy="0"/>
        </a:xfrm>
      </p:grpSpPr>
      <p:pic>
        <p:nvPicPr>
          <p:cNvPr id="137" name="Google Shape;137;p17"/>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38" name="Google Shape;138;p17"/>
          <p:cNvPicPr preferRelativeResize="0"/>
          <p:nvPr/>
        </p:nvPicPr>
        <p:blipFill rotWithShape="1">
          <a:blip r:embed="rId3">
            <a:alphaModFix/>
          </a:blip>
          <a:srcRect b="26811" l="0" r="0" t="26811"/>
          <a:stretch/>
        </p:blipFill>
        <p:spPr>
          <a:xfrm>
            <a:off x="0" y="0"/>
            <a:ext cx="9143999" cy="5143499"/>
          </a:xfrm>
          <a:prstGeom prst="rect">
            <a:avLst/>
          </a:prstGeom>
          <a:noFill/>
          <a:ln>
            <a:noFill/>
          </a:ln>
        </p:spPr>
      </p:pic>
      <p:pic>
        <p:nvPicPr>
          <p:cNvPr descr="Image" id="139" name="Google Shape;139;p17"/>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40" name="Google Shape;140;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1" name="Google Shape;141;p17"/>
          <p:cNvPicPr preferRelativeResize="0"/>
          <p:nvPr/>
        </p:nvPicPr>
        <p:blipFill rotWithShape="1">
          <a:blip r:embed="rId5">
            <a:alphaModFix/>
          </a:blip>
          <a:srcRect b="0" l="0" r="0" t="0"/>
          <a:stretch/>
        </p:blipFill>
        <p:spPr>
          <a:xfrm>
            <a:off x="5158112" y="2078403"/>
            <a:ext cx="162001" cy="153993"/>
          </a:xfrm>
          <a:prstGeom prst="rect">
            <a:avLst/>
          </a:prstGeom>
          <a:noFill/>
          <a:ln>
            <a:noFill/>
          </a:ln>
        </p:spPr>
      </p:pic>
      <p:pic>
        <p:nvPicPr>
          <p:cNvPr descr="Image" id="142" name="Google Shape;142;p17"/>
          <p:cNvPicPr preferRelativeResize="0"/>
          <p:nvPr/>
        </p:nvPicPr>
        <p:blipFill rotWithShape="1">
          <a:blip r:embed="rId6">
            <a:alphaModFix/>
          </a:blip>
          <a:srcRect b="0" l="0" r="0" t="0"/>
          <a:stretch/>
        </p:blipFill>
        <p:spPr>
          <a:xfrm>
            <a:off x="7116468" y="2067660"/>
            <a:ext cx="116333" cy="175479"/>
          </a:xfrm>
          <a:prstGeom prst="rect">
            <a:avLst/>
          </a:prstGeom>
          <a:noFill/>
          <a:ln>
            <a:noFill/>
          </a:ln>
        </p:spPr>
      </p:pic>
      <p:sp>
        <p:nvSpPr>
          <p:cNvPr id="143" name="Google Shape;143;p17"/>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44" name="Google Shape;144;p17"/>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sz="14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5" name="Google Shape;145;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146" name="Google Shape;146;p17"/>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47" name="Google Shape;147;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48" name="Google Shape;148;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9" name="Shape 149"/>
        <p:cNvGrpSpPr/>
        <p:nvPr/>
      </p:nvGrpSpPr>
      <p:grpSpPr>
        <a:xfrm>
          <a:off x="0" y="0"/>
          <a:ext cx="0" cy="0"/>
          <a:chOff x="0" y="0"/>
          <a:chExt cx="0" cy="0"/>
        </a:xfrm>
      </p:grpSpPr>
      <p:pic>
        <p:nvPicPr>
          <p:cNvPr id="150" name="Google Shape;150;p1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51" name="Google Shape;151;p18"/>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52" name="Google Shape;152;p1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53" name="Google Shape;153;p18"/>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54" name="Google Shape;154;p1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5" name="Google Shape;155;p1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156" name="Google Shape;156;p18"/>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1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60" name="Google Shape;16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6" name="Shape 166"/>
        <p:cNvGrpSpPr/>
        <p:nvPr/>
      </p:nvGrpSpPr>
      <p:grpSpPr>
        <a:xfrm>
          <a:off x="0" y="0"/>
          <a:ext cx="0" cy="0"/>
          <a:chOff x="0" y="0"/>
          <a:chExt cx="0" cy="0"/>
        </a:xfrm>
      </p:grpSpPr>
      <p:pic>
        <p:nvPicPr>
          <p:cNvPr id="167" name="Google Shape;167;p2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68" name="Google Shape;168;p21"/>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169" name="Google Shape;169;p21"/>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70" name="Google Shape;170;p21"/>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171" name="Google Shape;171;p21"/>
          <p:cNvGrpSpPr/>
          <p:nvPr/>
        </p:nvGrpSpPr>
        <p:grpSpPr>
          <a:xfrm>
            <a:off x="0" y="-334"/>
            <a:ext cx="6070775" cy="5150357"/>
            <a:chOff x="0" y="-446"/>
            <a:chExt cx="8094367" cy="6867143"/>
          </a:xfrm>
        </p:grpSpPr>
        <p:pic>
          <p:nvPicPr>
            <p:cNvPr descr="Image" id="172" name="Google Shape;172;p21"/>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173" name="Google Shape;173;p21"/>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4" name="Google Shape;174;p21"/>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75" name="Google Shape;175;p21"/>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 name="Google Shape;22;p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23" name="Google Shape;23;p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4" name="Google Shape;24;p3"/>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25" name="Google Shape;25;p3"/>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6" name="Google Shape;26;p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27" name="Google Shape;27;p3"/>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76" name="Shape 176"/>
        <p:cNvGrpSpPr/>
        <p:nvPr/>
      </p:nvGrpSpPr>
      <p:grpSpPr>
        <a:xfrm>
          <a:off x="0" y="0"/>
          <a:ext cx="0" cy="0"/>
          <a:chOff x="0" y="0"/>
          <a:chExt cx="0" cy="0"/>
        </a:xfrm>
      </p:grpSpPr>
      <p:pic>
        <p:nvPicPr>
          <p:cNvPr id="177" name="Google Shape;177;p22"/>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78" name="Google Shape;178;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79" name="Google Shape;179;p22"/>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0" name="Google Shape;180;p22"/>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81" name="Google Shape;181;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82" name="Google Shape;182;p22"/>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183" name="Google Shape;183;p22"/>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4" name="Shape 184"/>
        <p:cNvGrpSpPr/>
        <p:nvPr/>
      </p:nvGrpSpPr>
      <p:grpSpPr>
        <a:xfrm>
          <a:off x="0" y="0"/>
          <a:ext cx="0" cy="0"/>
          <a:chOff x="0" y="0"/>
          <a:chExt cx="0" cy="0"/>
        </a:xfrm>
      </p:grpSpPr>
      <p:pic>
        <p:nvPicPr>
          <p:cNvPr descr="Image" id="185" name="Google Shape;185;p23"/>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186" name="Google Shape;186;p23"/>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187" name="Google Shape;187;p23"/>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188" name="Google Shape;188;p2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89" name="Google Shape;189;p2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90" name="Google Shape;190;p23"/>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191" name="Google Shape;191;p2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92" name="Google Shape;192;p2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93" name="Google Shape;193;p23"/>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94" name="Shape 194"/>
        <p:cNvGrpSpPr/>
        <p:nvPr/>
      </p:nvGrpSpPr>
      <p:grpSpPr>
        <a:xfrm>
          <a:off x="0" y="0"/>
          <a:ext cx="0" cy="0"/>
          <a:chOff x="0" y="0"/>
          <a:chExt cx="0" cy="0"/>
        </a:xfrm>
      </p:grpSpPr>
      <p:pic>
        <p:nvPicPr>
          <p:cNvPr id="195" name="Google Shape;195;p24"/>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96" name="Google Shape;196;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97" name="Google Shape;197;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98" name="Google Shape;198;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9" name="Google Shape;199;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00" name="Google Shape;200;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01" name="Google Shape;201;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02" name="Shape 202"/>
        <p:cNvGrpSpPr/>
        <p:nvPr/>
      </p:nvGrpSpPr>
      <p:grpSpPr>
        <a:xfrm>
          <a:off x="0" y="0"/>
          <a:ext cx="0" cy="0"/>
          <a:chOff x="0" y="0"/>
          <a:chExt cx="0" cy="0"/>
        </a:xfrm>
      </p:grpSpPr>
      <p:pic>
        <p:nvPicPr>
          <p:cNvPr id="203" name="Google Shape;203;p25"/>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204" name="Google Shape;204;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05" name="Google Shape;205;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06" name="Google Shape;206;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07" name="Google Shape;207;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08" name="Google Shape;208;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09" name="Google Shape;209;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10" name="Shape 210"/>
        <p:cNvGrpSpPr/>
        <p:nvPr/>
      </p:nvGrpSpPr>
      <p:grpSpPr>
        <a:xfrm>
          <a:off x="0" y="0"/>
          <a:ext cx="0" cy="0"/>
          <a:chOff x="0" y="0"/>
          <a:chExt cx="0" cy="0"/>
        </a:xfrm>
      </p:grpSpPr>
      <p:pic>
        <p:nvPicPr>
          <p:cNvPr id="211" name="Google Shape;211;p26"/>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212" name="Google Shape;212;p26"/>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13" name="Google Shape;213;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14" name="Google Shape;214;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15" name="Google Shape;215;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16" name="Google Shape;216;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17" name="Google Shape;217;p26"/>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18" name="Shape 218"/>
        <p:cNvGrpSpPr/>
        <p:nvPr/>
      </p:nvGrpSpPr>
      <p:grpSpPr>
        <a:xfrm>
          <a:off x="0" y="0"/>
          <a:ext cx="0" cy="0"/>
          <a:chOff x="0" y="0"/>
          <a:chExt cx="0" cy="0"/>
        </a:xfrm>
      </p:grpSpPr>
      <p:pic>
        <p:nvPicPr>
          <p:cNvPr id="219" name="Google Shape;219;p27"/>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220" name="Google Shape;220;p2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21" name="Google Shape;221;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22" name="Google Shape;222;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23" name="Google Shape;223;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24" name="Google Shape;224;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25" name="Google Shape;225;p2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26" name="Shape 226"/>
        <p:cNvGrpSpPr/>
        <p:nvPr/>
      </p:nvGrpSpPr>
      <p:grpSpPr>
        <a:xfrm>
          <a:off x="0" y="0"/>
          <a:ext cx="0" cy="0"/>
          <a:chOff x="0" y="0"/>
          <a:chExt cx="0" cy="0"/>
        </a:xfrm>
      </p:grpSpPr>
      <p:pic>
        <p:nvPicPr>
          <p:cNvPr id="227" name="Google Shape;227;p28"/>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228" name="Google Shape;228;p2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29" name="Google Shape;229;p2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30" name="Google Shape;230;p2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31" name="Google Shape;231;p2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32" name="Google Shape;232;p2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33" name="Google Shape;233;p2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34" name="Shape 234"/>
        <p:cNvGrpSpPr/>
        <p:nvPr/>
      </p:nvGrpSpPr>
      <p:grpSpPr>
        <a:xfrm>
          <a:off x="0" y="0"/>
          <a:ext cx="0" cy="0"/>
          <a:chOff x="0" y="0"/>
          <a:chExt cx="0" cy="0"/>
        </a:xfrm>
      </p:grpSpPr>
      <p:pic>
        <p:nvPicPr>
          <p:cNvPr id="235" name="Google Shape;235;p29"/>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236" name="Google Shape;236;p2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37" name="Google Shape;237;p2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38" name="Google Shape;238;p2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39" name="Google Shape;239;p2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40" name="Google Shape;240;p2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41" name="Google Shape;241;p2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42" name="Shape 242"/>
        <p:cNvGrpSpPr/>
        <p:nvPr/>
      </p:nvGrpSpPr>
      <p:grpSpPr>
        <a:xfrm>
          <a:off x="0" y="0"/>
          <a:ext cx="0" cy="0"/>
          <a:chOff x="0" y="0"/>
          <a:chExt cx="0" cy="0"/>
        </a:xfrm>
      </p:grpSpPr>
      <p:pic>
        <p:nvPicPr>
          <p:cNvPr id="243" name="Google Shape;243;p30"/>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244" name="Google Shape;244;p3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45" name="Google Shape;245;p3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46" name="Google Shape;246;p3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47" name="Google Shape;247;p3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48" name="Google Shape;248;p3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49" name="Google Shape;249;p3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50" name="Shape 250"/>
        <p:cNvGrpSpPr/>
        <p:nvPr/>
      </p:nvGrpSpPr>
      <p:grpSpPr>
        <a:xfrm>
          <a:off x="0" y="0"/>
          <a:ext cx="0" cy="0"/>
          <a:chOff x="0" y="0"/>
          <a:chExt cx="0" cy="0"/>
        </a:xfrm>
      </p:grpSpPr>
      <p:pic>
        <p:nvPicPr>
          <p:cNvPr id="251" name="Google Shape;251;p31"/>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252" name="Google Shape;252;p3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53" name="Google Shape;253;p3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54" name="Google Shape;254;p3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55" name="Google Shape;255;p3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56" name="Google Shape;256;p3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57" name="Google Shape;257;p3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8" name="Shape 28"/>
        <p:cNvGrpSpPr/>
        <p:nvPr/>
      </p:nvGrpSpPr>
      <p:grpSpPr>
        <a:xfrm>
          <a:off x="0" y="0"/>
          <a:ext cx="0" cy="0"/>
          <a:chOff x="0" y="0"/>
          <a:chExt cx="0" cy="0"/>
        </a:xfrm>
      </p:grpSpPr>
      <p:pic>
        <p:nvPicPr>
          <p:cNvPr descr="Image" id="29" name="Google Shape;29;p4"/>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pic>
        <p:nvPicPr>
          <p:cNvPr descr="Image" id="30" name="Google Shape;30;p4"/>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31" name="Google Shape;31;p4"/>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32" name="Google Shape;32;p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33" name="Google Shape;33;p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4" name="Google Shape;34;p4"/>
          <p:cNvSpPr txBox="1"/>
          <p:nvPr/>
        </p:nvSpPr>
        <p:spPr>
          <a:xfrm>
            <a:off x="0"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35" name="Google Shape;35;p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algn="l">
              <a:lnSpc>
                <a:spcPct val="90000"/>
              </a:lnSpc>
              <a:spcBef>
                <a:spcPts val="400"/>
              </a:spcBef>
              <a:spcAft>
                <a:spcPts val="0"/>
              </a:spcAft>
              <a:buClr>
                <a:schemeClr val="dk1"/>
              </a:buClr>
              <a:buSzPts val="1500"/>
              <a:buFont typeface="Arial"/>
              <a:buChar char="•"/>
              <a:defRPr sz="1500"/>
            </a:lvl2pPr>
            <a:lvl3pPr lvl="2" marR="0" algn="l">
              <a:lnSpc>
                <a:spcPct val="90000"/>
              </a:lnSpc>
              <a:spcBef>
                <a:spcPts val="400"/>
              </a:spcBef>
              <a:spcAft>
                <a:spcPts val="0"/>
              </a:spcAft>
              <a:buClr>
                <a:schemeClr val="dk1"/>
              </a:buClr>
              <a:buSzPts val="1400"/>
              <a:buFont typeface="Arial"/>
              <a:buChar char="•"/>
              <a:defRPr sz="1400"/>
            </a:lvl3pPr>
            <a:lvl4pPr lvl="3" marR="0" algn="l">
              <a:lnSpc>
                <a:spcPct val="90000"/>
              </a:lnSpc>
              <a:spcBef>
                <a:spcPts val="400"/>
              </a:spcBef>
              <a:spcAft>
                <a:spcPts val="0"/>
              </a:spcAft>
              <a:buClr>
                <a:schemeClr val="dk1"/>
              </a:buClr>
              <a:buSzPts val="1200"/>
              <a:buFont typeface="Arial"/>
              <a:buChar char="•"/>
              <a:defRPr sz="1200"/>
            </a:lvl4pPr>
            <a:lvl5pPr lvl="4" marR="0" algn="l">
              <a:lnSpc>
                <a:spcPct val="90000"/>
              </a:lnSpc>
              <a:spcBef>
                <a:spcPts val="400"/>
              </a:spcBef>
              <a:spcAft>
                <a:spcPts val="0"/>
              </a:spcAft>
              <a:buClr>
                <a:schemeClr val="dk1"/>
              </a:buClr>
              <a:buSzPts val="1200"/>
              <a:buFont typeface="Arial"/>
              <a:buChar char="•"/>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36" name="Google Shape;36;p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37" name="Google Shape;37;p4"/>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58" name="Shape 258"/>
        <p:cNvGrpSpPr/>
        <p:nvPr/>
      </p:nvGrpSpPr>
      <p:grpSpPr>
        <a:xfrm>
          <a:off x="0" y="0"/>
          <a:ext cx="0" cy="0"/>
          <a:chOff x="0" y="0"/>
          <a:chExt cx="0" cy="0"/>
        </a:xfrm>
      </p:grpSpPr>
      <p:pic>
        <p:nvPicPr>
          <p:cNvPr id="259" name="Google Shape;259;p32"/>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260" name="Google Shape;260;p3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61" name="Google Shape;261;p3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62" name="Google Shape;262;p3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63" name="Google Shape;263;p3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264" name="Google Shape;264;p3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265" name="Google Shape;265;p3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266" name="Shape 266"/>
        <p:cNvGrpSpPr/>
        <p:nvPr/>
      </p:nvGrpSpPr>
      <p:grpSpPr>
        <a:xfrm>
          <a:off x="0" y="0"/>
          <a:ext cx="0" cy="0"/>
          <a:chOff x="0" y="0"/>
          <a:chExt cx="0" cy="0"/>
        </a:xfrm>
      </p:grpSpPr>
      <p:pic>
        <p:nvPicPr>
          <p:cNvPr id="267" name="Google Shape;267;p33"/>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268" name="Google Shape;268;p33"/>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269" name="Google Shape;269;p33"/>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270" name="Google Shape;270;p33"/>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71" name="Google Shape;271;p33"/>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72" name="Google Shape;272;p33"/>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73" name="Google Shape;273;p33"/>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274" name="Google Shape;274;p33"/>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75" name="Google Shape;275;p33"/>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
        <p:nvSpPr>
          <p:cNvPr id="276" name="Google Shape;276;p33"/>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77" name="Google Shape;277;p33"/>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78" name="Google Shape;278;p33"/>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279" name="Shape 279"/>
        <p:cNvGrpSpPr/>
        <p:nvPr/>
      </p:nvGrpSpPr>
      <p:grpSpPr>
        <a:xfrm>
          <a:off x="0" y="0"/>
          <a:ext cx="0" cy="0"/>
          <a:chOff x="0" y="0"/>
          <a:chExt cx="0" cy="0"/>
        </a:xfrm>
      </p:grpSpPr>
      <p:pic>
        <p:nvPicPr>
          <p:cNvPr descr="Image" id="280" name="Google Shape;280;p34"/>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81" name="Google Shape;281;p34"/>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282" name="Google Shape;282;p34"/>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3" name="Google Shape;283;p34"/>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284" name="Google Shape;284;p34"/>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285" name="Google Shape;285;p34"/>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86" name="Google Shape;286;p34"/>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287" name="Google Shape;287;p34"/>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88" name="Google Shape;288;p34"/>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89" name="Google Shape;289;p34"/>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290" name="Shape 290"/>
        <p:cNvGrpSpPr/>
        <p:nvPr/>
      </p:nvGrpSpPr>
      <p:grpSpPr>
        <a:xfrm>
          <a:off x="0" y="0"/>
          <a:ext cx="0" cy="0"/>
          <a:chOff x="0" y="0"/>
          <a:chExt cx="0" cy="0"/>
        </a:xfrm>
      </p:grpSpPr>
      <p:pic>
        <p:nvPicPr>
          <p:cNvPr descr="Image" id="291" name="Google Shape;291;p35"/>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92" name="Google Shape;292;p35"/>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293" name="Google Shape;293;p35"/>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94" name="Google Shape;294;p35"/>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95" name="Google Shape;295;p35"/>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2020 KOKO Networks Limited – Proprietary &amp; Confidential </a:t>
            </a:r>
            <a:endParaRPr b="1" sz="11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96" name="Shape 296"/>
        <p:cNvGrpSpPr/>
        <p:nvPr/>
      </p:nvGrpSpPr>
      <p:grpSpPr>
        <a:xfrm>
          <a:off x="0" y="0"/>
          <a:ext cx="0" cy="0"/>
          <a:chOff x="0" y="0"/>
          <a:chExt cx="0" cy="0"/>
        </a:xfrm>
      </p:grpSpPr>
      <p:pic>
        <p:nvPicPr>
          <p:cNvPr id="297" name="Google Shape;297;p36"/>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98" name="Google Shape;298;p36"/>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99" name="Google Shape;299;p36"/>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300" name="Google Shape;300;p36"/>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301" name="Google Shape;301;p36"/>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02" name="Google Shape;302;p36"/>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303" name="Google Shape;303;p36"/>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04" name="Shape 304"/>
        <p:cNvGrpSpPr/>
        <p:nvPr/>
      </p:nvGrpSpPr>
      <p:grpSpPr>
        <a:xfrm>
          <a:off x="0" y="0"/>
          <a:ext cx="0" cy="0"/>
          <a:chOff x="0" y="0"/>
          <a:chExt cx="0" cy="0"/>
        </a:xfrm>
      </p:grpSpPr>
      <p:pic>
        <p:nvPicPr>
          <p:cNvPr descr="Image" id="305" name="Google Shape;305;p37"/>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306" name="Google Shape;306;p37"/>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307" name="Google Shape;307;p37"/>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308" name="Google Shape;308;p37"/>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309" name="Google Shape;309;p37"/>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310" name="Google Shape;310;p37"/>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a:t>
            </a:r>
            <a:r>
              <a:rPr lang="en" sz="800">
                <a:solidFill>
                  <a:schemeClr val="dk1"/>
                </a:solidFill>
                <a:latin typeface="Nunito"/>
                <a:ea typeface="Nunito"/>
                <a:cs typeface="Nunito"/>
                <a:sym typeface="Nunito"/>
              </a:rPr>
              <a:t>20</a:t>
            </a:r>
            <a:r>
              <a:rPr b="0" lang="en" sz="800">
                <a:solidFill>
                  <a:schemeClr val="dk1"/>
                </a:solidFill>
                <a:latin typeface="Nunito"/>
                <a:ea typeface="Nunito"/>
                <a:cs typeface="Nunito"/>
                <a:sym typeface="Nunito"/>
              </a:rPr>
              <a:t> KOKO Networks Limited – Proprietary &amp; Confidential </a:t>
            </a:r>
            <a:endParaRPr sz="1100"/>
          </a:p>
        </p:txBody>
      </p:sp>
      <p:cxnSp>
        <p:nvCxnSpPr>
          <p:cNvPr id="311" name="Google Shape;311;p37"/>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312" name="Google Shape;312;p37"/>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8" name="Shape 38"/>
        <p:cNvGrpSpPr/>
        <p:nvPr/>
      </p:nvGrpSpPr>
      <p:grpSpPr>
        <a:xfrm>
          <a:off x="0" y="0"/>
          <a:ext cx="0" cy="0"/>
          <a:chOff x="0" y="0"/>
          <a:chExt cx="0" cy="0"/>
        </a:xfrm>
      </p:grpSpPr>
      <p:pic>
        <p:nvPicPr>
          <p:cNvPr descr="Image" id="39" name="Google Shape;39;p5"/>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40" name="Google Shape;40;p5"/>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41" name="Google Shape;41;p5"/>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42" name="Google Shape;42;p5"/>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43" name="Google Shape;43;p5"/>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sp>
        <p:nvSpPr>
          <p:cNvPr id="44" name="Google Shape;44;p5"/>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45" name="Google Shape;45;p5"/>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46" name="Google Shape;46;p5"/>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49" name="Google Shape;49;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0" name="Google Shape;50;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1" name="Google Shape;51;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2" name="Google Shape;52;p6"/>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53" name="Google Shape;53;p6"/>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4" name="Google Shape;54;p6"/>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57" name="Google Shape;57;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8" name="Google Shape;58;p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7"/>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7"/>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1" name="Google Shape;61;p7"/>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2" name="Google Shape;62;p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3"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65" name="Google Shape;65;p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6" name="Google Shape;66;p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8"/>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8"/>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9" name="Google Shape;69;p8"/>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0" name="Google Shape;70;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73" name="Google Shape;73;p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4" name="Google Shape;74;p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9"/>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9"/>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7" name="Google Shape;77;p9"/>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8" name="Google Shape;78;p9"/>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81" name="Google Shape;81;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2" name="Google Shape;82;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5" name="Google Shape;85;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6" name="Google Shape;86;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image" Target="../media/image20.png"/><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theme" Target="../theme/theme1.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20"/>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163" name="Google Shape;163;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164" name="Google Shape;164;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165" name="Google Shape;165;p20"/>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4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app.creately.com/diagram/YSchDhHWGES"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hyperlink" Target="https://app.creately.com/diagram/lqHMym0Fl3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hyperlink" Target="https://prod-media.kokodigitalmedia.com/special-offers?kpid=kpid_1234;shopname=alpha" TargetMode="External"/><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kokosoko.kokodigitalmedia.com" TargetMode="External"/><Relationship Id="rId4" Type="http://schemas.openxmlformats.org/officeDocument/2006/relationships/hyperlink" Target="https://kokosoko.kokodigitalmedia.com?kp_id=1234;shop_name=Alpha"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693450" y="1852753"/>
            <a:ext cx="4027200" cy="760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POC</a:t>
            </a:r>
            <a:endParaRPr/>
          </a:p>
          <a:p>
            <a:pPr indent="0" lvl="0" marL="0" rtl="0" algn="l">
              <a:spcBef>
                <a:spcPts val="0"/>
              </a:spcBef>
              <a:spcAft>
                <a:spcPts val="0"/>
              </a:spcAft>
              <a:buNone/>
            </a:pPr>
            <a:r>
              <a:rPr lang="en"/>
              <a:t>Project code: KOS</a:t>
            </a:r>
            <a:endParaRPr/>
          </a:p>
        </p:txBody>
      </p:sp>
      <p:sp>
        <p:nvSpPr>
          <p:cNvPr id="318" name="Google Shape;318;p38"/>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Technical Design Doc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Special Offers(SO) Content Loading</a:t>
            </a:r>
            <a:endParaRPr/>
          </a:p>
        </p:txBody>
      </p:sp>
      <p:cxnSp>
        <p:nvCxnSpPr>
          <p:cNvPr id="449" name="Google Shape;449;p47"/>
          <p:cNvCxnSpPr>
            <a:stCxn id="450" idx="6"/>
            <a:endCxn id="451" idx="1"/>
          </p:cNvCxnSpPr>
          <p:nvPr/>
        </p:nvCxnSpPr>
        <p:spPr>
          <a:xfrm>
            <a:off x="1137375" y="2042006"/>
            <a:ext cx="2112300" cy="0"/>
          </a:xfrm>
          <a:prstGeom prst="straightConnector1">
            <a:avLst/>
          </a:prstGeom>
          <a:noFill/>
          <a:ln cap="flat" cmpd="sng" w="28575">
            <a:solidFill>
              <a:schemeClr val="dk2"/>
            </a:solidFill>
            <a:prstDash val="solid"/>
            <a:round/>
            <a:headEnd len="med" w="med" type="none"/>
            <a:tailEnd len="med" w="med" type="triangle"/>
          </a:ln>
        </p:spPr>
      </p:cxnSp>
      <p:sp>
        <p:nvSpPr>
          <p:cNvPr id="451" name="Google Shape;451;p47"/>
          <p:cNvSpPr/>
          <p:nvPr/>
        </p:nvSpPr>
        <p:spPr>
          <a:xfrm>
            <a:off x="3249656" y="1639219"/>
            <a:ext cx="18903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Special Offers page fetches the icon from the CDN (S3) and displays the icons, descriptions app links for opening the apps..</a:t>
            </a:r>
            <a:endParaRPr sz="1100"/>
          </a:p>
        </p:txBody>
      </p:sp>
      <p:cxnSp>
        <p:nvCxnSpPr>
          <p:cNvPr id="452" name="Google Shape;452;p47"/>
          <p:cNvCxnSpPr>
            <a:stCxn id="451" idx="3"/>
            <a:endCxn id="453" idx="1"/>
          </p:cNvCxnSpPr>
          <p:nvPr/>
        </p:nvCxnSpPr>
        <p:spPr>
          <a:xfrm>
            <a:off x="5139956" y="2042119"/>
            <a:ext cx="1926300" cy="0"/>
          </a:xfrm>
          <a:prstGeom prst="straightConnector1">
            <a:avLst/>
          </a:prstGeom>
          <a:noFill/>
          <a:ln cap="flat" cmpd="sng" w="28575">
            <a:solidFill>
              <a:schemeClr val="dk2"/>
            </a:solidFill>
            <a:prstDash val="solid"/>
            <a:round/>
            <a:headEnd len="med" w="med" type="none"/>
            <a:tailEnd len="med" w="med" type="triangle"/>
          </a:ln>
        </p:spPr>
      </p:cxnSp>
      <p:sp>
        <p:nvSpPr>
          <p:cNvPr id="453" name="Google Shape;453;p47"/>
          <p:cNvSpPr/>
          <p:nvPr/>
        </p:nvSpPr>
        <p:spPr>
          <a:xfrm>
            <a:off x="7066331" y="1760044"/>
            <a:ext cx="940200" cy="564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STOP</a:t>
            </a:r>
            <a:endParaRPr sz="1100"/>
          </a:p>
        </p:txBody>
      </p:sp>
      <p:sp>
        <p:nvSpPr>
          <p:cNvPr id="450" name="Google Shape;450;p47"/>
          <p:cNvSpPr/>
          <p:nvPr/>
        </p:nvSpPr>
        <p:spPr>
          <a:xfrm>
            <a:off x="647475" y="1797056"/>
            <a:ext cx="489900" cy="489900"/>
          </a:xfrm>
          <a:prstGeom prst="ellipse">
            <a:avLst/>
          </a:prstGeom>
          <a:solidFill>
            <a:srgbClr val="FF0000"/>
          </a:solid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rPr>
              <a:t>3</a:t>
            </a:r>
            <a:endParaRPr b="1" sz="1500">
              <a:solidFill>
                <a:srgbClr val="FFFFFF"/>
              </a:solidFill>
            </a:endParaRPr>
          </a:p>
        </p:txBody>
      </p:sp>
      <p:pic>
        <p:nvPicPr>
          <p:cNvPr id="454" name="Google Shape;454;p47"/>
          <p:cNvPicPr preferRelativeResize="0"/>
          <p:nvPr/>
        </p:nvPicPr>
        <p:blipFill>
          <a:blip r:embed="rId3">
            <a:alphaModFix/>
          </a:blip>
          <a:stretch>
            <a:fillRect/>
          </a:stretch>
        </p:blipFill>
        <p:spPr>
          <a:xfrm>
            <a:off x="2278133" y="2629856"/>
            <a:ext cx="3833493" cy="2088543"/>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Order Object Data</a:t>
            </a:r>
            <a:endParaRPr/>
          </a:p>
        </p:txBody>
      </p:sp>
      <p:sp>
        <p:nvSpPr>
          <p:cNvPr id="460" name="Google Shape;460;p48"/>
          <p:cNvSpPr txBox="1"/>
          <p:nvPr/>
        </p:nvSpPr>
        <p:spPr>
          <a:xfrm>
            <a:off x="222000" y="894675"/>
            <a:ext cx="2628900" cy="3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Once an order has been placed the following payload will be sent to the CMS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The CMS will in term return an order number that will be used in the payment process</a:t>
            </a:r>
            <a:endParaRPr>
              <a:latin typeface="Nunito"/>
              <a:ea typeface="Nunito"/>
              <a:cs typeface="Nunito"/>
              <a:sym typeface="Nunito"/>
            </a:endParaRPr>
          </a:p>
        </p:txBody>
      </p:sp>
      <p:sp>
        <p:nvSpPr>
          <p:cNvPr id="461" name="Google Shape;461;p48"/>
          <p:cNvSpPr txBox="1"/>
          <p:nvPr/>
        </p:nvSpPr>
        <p:spPr>
          <a:xfrm>
            <a:off x="3146750" y="935000"/>
            <a:ext cx="5802300" cy="3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product_id: 1,</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quantity: 1,</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phone_number: ‘0712123456’,</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kp_serial: ‘KP-0001’,</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agent_name: ‘Some Awesome Shop’,</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neighbourhood: ‘Pangani’,</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order_date: ‘</a:t>
            </a:r>
            <a:r>
              <a:rPr lang="en">
                <a:solidFill>
                  <a:schemeClr val="dk1"/>
                </a:solidFill>
                <a:latin typeface="Nunito"/>
                <a:ea typeface="Nunito"/>
                <a:cs typeface="Nunito"/>
                <a:sym typeface="Nunito"/>
              </a:rPr>
              <a:t>2020-04-01T13:46:03+03:00</a:t>
            </a: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462" name="Google Shape;462;p48"/>
          <p:cNvSpPr/>
          <p:nvPr/>
        </p:nvSpPr>
        <p:spPr>
          <a:xfrm>
            <a:off x="7152075" y="2654275"/>
            <a:ext cx="1497300" cy="340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UTC Format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Payment Status Data</a:t>
            </a:r>
            <a:endParaRPr/>
          </a:p>
        </p:txBody>
      </p:sp>
      <p:sp>
        <p:nvSpPr>
          <p:cNvPr id="468" name="Google Shape;468;p49"/>
          <p:cNvSpPr txBox="1"/>
          <p:nvPr/>
        </p:nvSpPr>
        <p:spPr>
          <a:xfrm>
            <a:off x="188400" y="861050"/>
            <a:ext cx="2487600" cy="3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On successful order placement an order number will be returned by the CMS. The following payload will be sent on successful payment. The same payload will also be sent via email to the team.</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In the event of a failed payment the payload will be sent via email to the team.</a:t>
            </a:r>
            <a:endParaRPr>
              <a:latin typeface="Nunito"/>
              <a:ea typeface="Nunito"/>
              <a:cs typeface="Nunito"/>
              <a:sym typeface="Nunito"/>
            </a:endParaRPr>
          </a:p>
        </p:txBody>
      </p:sp>
      <p:sp>
        <p:nvSpPr>
          <p:cNvPr id="469" name="Google Shape;469;p49"/>
          <p:cNvSpPr txBox="1"/>
          <p:nvPr/>
        </p:nvSpPr>
        <p:spPr>
          <a:xfrm>
            <a:off x="2918150" y="901400"/>
            <a:ext cx="6030900" cy="17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order_id: 1,</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mpesa_transaction_code: ‘a1b2c3d4’,</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	payment_date: ‘2020-04-01T14:01:26+03:00’</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
        <p:nvSpPr>
          <p:cNvPr id="470" name="Google Shape;470;p49"/>
          <p:cNvSpPr/>
          <p:nvPr/>
        </p:nvSpPr>
        <p:spPr>
          <a:xfrm>
            <a:off x="7261325" y="1598000"/>
            <a:ext cx="1497300" cy="3405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UTC Format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API Endpoints</a:t>
            </a:r>
            <a:endParaRPr/>
          </a:p>
        </p:txBody>
      </p:sp>
      <p:graphicFrame>
        <p:nvGraphicFramePr>
          <p:cNvPr id="476" name="Google Shape;476;p50"/>
          <p:cNvGraphicFramePr/>
          <p:nvPr/>
        </p:nvGraphicFramePr>
        <p:xfrm>
          <a:off x="370225" y="956250"/>
          <a:ext cx="3000000" cy="3000000"/>
        </p:xfrm>
        <a:graphic>
          <a:graphicData uri="http://schemas.openxmlformats.org/drawingml/2006/table">
            <a:tbl>
              <a:tblPr>
                <a:noFill/>
                <a:tableStyleId>{4270D192-FBA2-434B-9E21-DE493862F0ED}</a:tableStyleId>
              </a:tblPr>
              <a:tblGrid>
                <a:gridCol w="2039750"/>
                <a:gridCol w="3710900"/>
                <a:gridCol w="2565750"/>
              </a:tblGrid>
              <a:tr h="37380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API Endpoint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JSON Format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Description</a:t>
                      </a:r>
                      <a:endParaRPr>
                        <a:latin typeface="Nunito"/>
                        <a:ea typeface="Nunito"/>
                        <a:cs typeface="Nunito"/>
                        <a:sym typeface="Nunito"/>
                      </a:endParaRPr>
                    </a:p>
                  </a:txBody>
                  <a:tcPr marT="91425" marB="91425" marR="91425" marL="91425"/>
                </a:tc>
              </a:tr>
              <a:tr h="296890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/kos/products/</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 product_id: 1,</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product_name: 'kettle',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product_description: 'A wireless kettle that can heat water for tea, coffee or just having a bath',</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product_price: 1000,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product_image: 'https://kokosoko.com/products/kettle.jpg',</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product_competitor_price: 1200},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Returns and array of products that have the display set to true</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API Endpoints</a:t>
            </a:r>
            <a:endParaRPr/>
          </a:p>
        </p:txBody>
      </p:sp>
      <p:graphicFrame>
        <p:nvGraphicFramePr>
          <p:cNvPr id="482" name="Google Shape;482;p51"/>
          <p:cNvGraphicFramePr/>
          <p:nvPr/>
        </p:nvGraphicFramePr>
        <p:xfrm>
          <a:off x="525500" y="936850"/>
          <a:ext cx="3000000" cy="3000000"/>
        </p:xfrm>
        <a:graphic>
          <a:graphicData uri="http://schemas.openxmlformats.org/drawingml/2006/table">
            <a:tbl>
              <a:tblPr>
                <a:noFill/>
                <a:tableStyleId>{4270D192-FBA2-434B-9E21-DE493862F0ED}</a:tableStyleId>
              </a:tblPr>
              <a:tblGrid>
                <a:gridCol w="1811300"/>
                <a:gridCol w="3441700"/>
                <a:gridCol w="2917625"/>
              </a:tblGrid>
              <a:tr h="37690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API Endpoint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JSON Format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Description</a:t>
                      </a:r>
                      <a:endParaRPr>
                        <a:latin typeface="Nunito"/>
                        <a:ea typeface="Nunito"/>
                        <a:cs typeface="Nunito"/>
                        <a:sym typeface="Nunito"/>
                      </a:endParaRPr>
                    </a:p>
                  </a:txBody>
                  <a:tcPr marT="91425" marB="91425" marR="91425" marL="91425"/>
                </a:tc>
              </a:tr>
              <a:tr h="319475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/kos/products/all</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 product_id: 1,</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product_name: 'kettle',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product_description: 'A wireless kettle that can heat water for tea, coffee or just having a bath',</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product_price: 1000,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product_image: 'https://kokosoko.com/products/kettle.jpg',</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product_competitor_price: 1200,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display: false},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Returns and array of all products regardless of whether the display property is set to true or false</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API Endpoints</a:t>
            </a:r>
            <a:endParaRPr/>
          </a:p>
        </p:txBody>
      </p:sp>
      <p:graphicFrame>
        <p:nvGraphicFramePr>
          <p:cNvPr id="488" name="Google Shape;488;p52"/>
          <p:cNvGraphicFramePr/>
          <p:nvPr/>
        </p:nvGraphicFramePr>
        <p:xfrm>
          <a:off x="438150" y="1221325"/>
          <a:ext cx="3000000" cy="3000000"/>
        </p:xfrm>
        <a:graphic>
          <a:graphicData uri="http://schemas.openxmlformats.org/drawingml/2006/table">
            <a:tbl>
              <a:tblPr>
                <a:noFill/>
                <a:tableStyleId>{4270D192-FBA2-434B-9E21-DE493862F0ED}</a:tableStyleId>
              </a:tblPr>
              <a:tblGrid>
                <a:gridCol w="1882475"/>
                <a:gridCol w="4017525"/>
                <a:gridCol w="2367700"/>
              </a:tblGrid>
              <a:tr h="422475">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API Endpoint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JSON Format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Description</a:t>
                      </a:r>
                      <a:endParaRPr>
                        <a:latin typeface="Nunito"/>
                        <a:ea typeface="Nunito"/>
                        <a:cs typeface="Nunito"/>
                        <a:sym typeface="Nunito"/>
                      </a:endParaRPr>
                    </a:p>
                  </a:txBody>
                  <a:tcPr marT="91425" marB="91425" marR="91425" marL="91425"/>
                </a:tc>
              </a:tr>
              <a:tr h="79225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/kos/products/{id}</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{product_id: {id},</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product_name: 'kettle',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product_description: 'A wireless kettle that can heat water for tea, coffee or just having a bath',</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product_price: 1000,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product_image: 'https://kokosoko.com/products/kettle.jpg',</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product_competitor_price: 1200,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display: false}</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Returns a single product regardless of whether the display property is set to true or false</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API Endpoints</a:t>
            </a:r>
            <a:endParaRPr/>
          </a:p>
        </p:txBody>
      </p:sp>
      <p:graphicFrame>
        <p:nvGraphicFramePr>
          <p:cNvPr id="494" name="Google Shape;494;p53"/>
          <p:cNvGraphicFramePr/>
          <p:nvPr/>
        </p:nvGraphicFramePr>
        <p:xfrm>
          <a:off x="391125" y="1119950"/>
          <a:ext cx="3000000" cy="3000000"/>
        </p:xfrm>
        <a:graphic>
          <a:graphicData uri="http://schemas.openxmlformats.org/drawingml/2006/table">
            <a:tbl>
              <a:tblPr>
                <a:noFill/>
                <a:tableStyleId>{4270D192-FBA2-434B-9E21-DE493862F0ED}</a:tableStyleId>
              </a:tblPr>
              <a:tblGrid>
                <a:gridCol w="3291875"/>
                <a:gridCol w="2282625"/>
                <a:gridCol w="2787250"/>
              </a:tblGrid>
              <a:tr h="422475">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API Endpoint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JSON Format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Description</a:t>
                      </a:r>
                      <a:endParaRPr>
                        <a:latin typeface="Nunito"/>
                        <a:ea typeface="Nunito"/>
                        <a:cs typeface="Nunito"/>
                        <a:sym typeface="Nunito"/>
                      </a:endParaRPr>
                    </a:p>
                  </a:txBody>
                  <a:tcPr marT="91425" marB="91425" marR="91425" marL="91425"/>
                </a:tc>
              </a:tr>
              <a:tr h="79225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/kos/order/place</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product_id: 1,</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quantity: 1,</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mpesa_number: ‘0712123456’,</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kp_serial: ‘KP-0001’,</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date: {date}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  order_id: {id}}</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Returns generated order ID</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API Endpoints</a:t>
            </a:r>
            <a:endParaRPr/>
          </a:p>
        </p:txBody>
      </p:sp>
      <p:graphicFrame>
        <p:nvGraphicFramePr>
          <p:cNvPr id="500" name="Google Shape;500;p54"/>
          <p:cNvGraphicFramePr/>
          <p:nvPr/>
        </p:nvGraphicFramePr>
        <p:xfrm>
          <a:off x="317775" y="1061725"/>
          <a:ext cx="3000000" cy="3000000"/>
        </p:xfrm>
        <a:graphic>
          <a:graphicData uri="http://schemas.openxmlformats.org/drawingml/2006/table">
            <a:tbl>
              <a:tblPr>
                <a:noFill/>
                <a:tableStyleId>{4270D192-FBA2-434B-9E21-DE493862F0ED}</a:tableStyleId>
              </a:tblPr>
              <a:tblGrid>
                <a:gridCol w="3612525"/>
                <a:gridCol w="2059775"/>
                <a:gridCol w="2836150"/>
              </a:tblGrid>
              <a:tr h="422475">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API Endpoint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JSON Format</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Description</a:t>
                      </a:r>
                      <a:endParaRPr>
                        <a:latin typeface="Nunito"/>
                        <a:ea typeface="Nunito"/>
                        <a:cs typeface="Nunito"/>
                        <a:sym typeface="Nunito"/>
                      </a:endParaRPr>
                    </a:p>
                  </a:txBody>
                  <a:tcPr marT="91425" marB="91425" marR="91425" marL="91425"/>
                </a:tc>
              </a:tr>
              <a:tr h="792250">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/kos/order/pay</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order_id: {order_id},</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mpesa_transaction_code: ‘a1b2c3d4’,</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    payment_date: {date}</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Status code: 200</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Status code: 500</a:t>
                      </a:r>
                      <a:endParaRPr>
                        <a:latin typeface="Nunito"/>
                        <a:ea typeface="Nunito"/>
                        <a:cs typeface="Nunito"/>
                        <a:sym typeface="Nunito"/>
                      </a:endParaRPr>
                    </a:p>
                  </a:txBody>
                  <a:tcPr marT="91425" marB="91425" marR="91425" marL="91425"/>
                </a:tc>
                <a:tc>
                  <a:txBody>
                    <a:bodyPr/>
                    <a:lstStyle/>
                    <a:p>
                      <a:pPr indent="0" lvl="0" marL="0" marR="0" rtl="0" algn="l">
                        <a:lnSpc>
                          <a:spcPct val="100000"/>
                        </a:lnSpc>
                        <a:spcBef>
                          <a:spcPts val="0"/>
                        </a:spcBef>
                        <a:spcAft>
                          <a:spcPts val="0"/>
                        </a:spcAft>
                        <a:buNone/>
                      </a:pPr>
                      <a:r>
                        <a:rPr lang="en">
                          <a:latin typeface="Nunito"/>
                          <a:ea typeface="Nunito"/>
                          <a:cs typeface="Nunito"/>
                          <a:sym typeface="Nunito"/>
                        </a:rPr>
                        <a:t>Payment successful</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Payment failed</a:t>
                      </a:r>
                      <a:endParaRPr>
                        <a:latin typeface="Nunito"/>
                        <a:ea typeface="Nunito"/>
                        <a:cs typeface="Nunito"/>
                        <a:sym typeface="Nunito"/>
                      </a:endParaRPr>
                    </a:p>
                    <a:p>
                      <a:pPr indent="0" lvl="0" marL="0" marR="0" rtl="0" algn="l">
                        <a:lnSpc>
                          <a:spcPct val="100000"/>
                        </a:lnSpc>
                        <a:spcBef>
                          <a:spcPts val="0"/>
                        </a:spcBef>
                        <a:spcAft>
                          <a:spcPts val="0"/>
                        </a:spcAft>
                        <a:buNone/>
                      </a:pPr>
                      <a:r>
                        <a:t/>
                      </a:r>
                      <a:endParaRPr>
                        <a:latin typeface="Nunito"/>
                        <a:ea typeface="Nunito"/>
                        <a:cs typeface="Nunito"/>
                        <a:sym typeface="Nunito"/>
                      </a:endParaRPr>
                    </a:p>
                    <a:p>
                      <a:pPr indent="0" lvl="0" marL="0" marR="0" rtl="0" algn="l">
                        <a:lnSpc>
                          <a:spcPct val="100000"/>
                        </a:lnSpc>
                        <a:spcBef>
                          <a:spcPts val="0"/>
                        </a:spcBef>
                        <a:spcAft>
                          <a:spcPts val="0"/>
                        </a:spcAft>
                        <a:buNone/>
                      </a:pPr>
                      <a:r>
                        <a:rPr lang="en">
                          <a:latin typeface="Nunito"/>
                          <a:ea typeface="Nunito"/>
                          <a:cs typeface="Nunito"/>
                          <a:sym typeface="Nunito"/>
                        </a:rPr>
                        <a:t>Payment failed will only occur after a timeout. If no response is </a:t>
                      </a:r>
                      <a:r>
                        <a:rPr lang="en">
                          <a:latin typeface="Nunito"/>
                          <a:ea typeface="Nunito"/>
                          <a:cs typeface="Nunito"/>
                          <a:sym typeface="Nunito"/>
                        </a:rPr>
                        <a:t>received</a:t>
                      </a:r>
                      <a:r>
                        <a:rPr lang="en">
                          <a:latin typeface="Nunito"/>
                          <a:ea typeface="Nunito"/>
                          <a:cs typeface="Nunito"/>
                          <a:sym typeface="Nunito"/>
                        </a:rPr>
                        <a:t> from Safaricom within a given time period</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ER Diagram</a:t>
            </a:r>
            <a:endParaRPr/>
          </a:p>
        </p:txBody>
      </p:sp>
      <p:grpSp>
        <p:nvGrpSpPr>
          <p:cNvPr id="506" name="Google Shape;506;p55"/>
          <p:cNvGrpSpPr/>
          <p:nvPr/>
        </p:nvGrpSpPr>
        <p:grpSpPr>
          <a:xfrm>
            <a:off x="160725" y="1671988"/>
            <a:ext cx="2938800" cy="1799525"/>
            <a:chOff x="193300" y="1210150"/>
            <a:chExt cx="2938800" cy="1799525"/>
          </a:xfrm>
        </p:grpSpPr>
        <p:sp>
          <p:nvSpPr>
            <p:cNvPr id="507" name="Google Shape;507;p55"/>
            <p:cNvSpPr/>
            <p:nvPr/>
          </p:nvSpPr>
          <p:spPr>
            <a:xfrm>
              <a:off x="193300" y="1517700"/>
              <a:ext cx="2730000" cy="1467600"/>
            </a:xfrm>
            <a:prstGeom prst="roundRect">
              <a:avLst>
                <a:gd fmla="val 7692" name="adj"/>
              </a:avLst>
            </a:prstGeom>
            <a:solidFill>
              <a:schemeClr val="lt2"/>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5"/>
            <p:cNvSpPr txBox="1"/>
            <p:nvPr/>
          </p:nvSpPr>
          <p:spPr>
            <a:xfrm>
              <a:off x="193300" y="1676175"/>
              <a:ext cx="29388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a:ea typeface="Nunito"/>
                  <a:cs typeface="Nunito"/>
                  <a:sym typeface="Nunito"/>
                </a:rPr>
                <a:t>product_id (PK)		int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product_name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product_decription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product_price			float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product_image		URL |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product_competitor_price	float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display_product		boolean</a:t>
              </a:r>
              <a:endParaRPr sz="1100">
                <a:latin typeface="Nunito"/>
                <a:ea typeface="Nunito"/>
                <a:cs typeface="Nunito"/>
                <a:sym typeface="Nunito"/>
              </a:endParaRPr>
            </a:p>
          </p:txBody>
        </p:sp>
        <p:sp>
          <p:nvSpPr>
            <p:cNvPr id="509" name="Google Shape;509;p55"/>
            <p:cNvSpPr txBox="1"/>
            <p:nvPr/>
          </p:nvSpPr>
          <p:spPr>
            <a:xfrm>
              <a:off x="193300" y="1210150"/>
              <a:ext cx="2730000" cy="547200"/>
            </a:xfrm>
            <a:prstGeom prst="rect">
              <a:avLst/>
            </a:prstGeom>
            <a:solidFill>
              <a:srgbClr val="65D9F8"/>
            </a:solidFill>
            <a:ln cap="flat" cmpd="sng" w="9525">
              <a:solidFill>
                <a:srgbClr val="65D9F8"/>
              </a:solidFill>
              <a:prstDash val="solid"/>
              <a:round/>
              <a:headEnd len="sm" w="sm" type="none"/>
              <a:tailEnd len="sm" w="sm" type="none"/>
            </a:ln>
          </p:spPr>
          <p:txBody>
            <a:bodyPr anchorCtr="0" anchor="t" bIns="182875" lIns="182875" spcFirstLastPara="1" rIns="182875" wrap="square" tIns="182875">
              <a:noAutofit/>
            </a:bodyPr>
            <a:lstStyle/>
            <a:p>
              <a:pPr indent="0" lvl="0" marL="0" rtl="0" algn="ctr">
                <a:spcBef>
                  <a:spcPts val="0"/>
                </a:spcBef>
                <a:spcAft>
                  <a:spcPts val="0"/>
                </a:spcAft>
                <a:buNone/>
              </a:pPr>
              <a:r>
                <a:rPr lang="en">
                  <a:latin typeface="Nunito"/>
                  <a:ea typeface="Nunito"/>
                  <a:cs typeface="Nunito"/>
                  <a:sym typeface="Nunito"/>
                </a:rPr>
                <a:t>kos_product</a:t>
              </a:r>
              <a:endParaRPr>
                <a:latin typeface="Nunito"/>
                <a:ea typeface="Nunito"/>
                <a:cs typeface="Nunito"/>
                <a:sym typeface="Nunito"/>
              </a:endParaRPr>
            </a:p>
          </p:txBody>
        </p:sp>
      </p:grpSp>
      <p:grpSp>
        <p:nvGrpSpPr>
          <p:cNvPr id="510" name="Google Shape;510;p55"/>
          <p:cNvGrpSpPr/>
          <p:nvPr/>
        </p:nvGrpSpPr>
        <p:grpSpPr>
          <a:xfrm>
            <a:off x="6205200" y="1676038"/>
            <a:ext cx="2938800" cy="1791400"/>
            <a:chOff x="5428750" y="2113850"/>
            <a:chExt cx="2938800" cy="1791400"/>
          </a:xfrm>
        </p:grpSpPr>
        <p:sp>
          <p:nvSpPr>
            <p:cNvPr id="511" name="Google Shape;511;p55"/>
            <p:cNvSpPr/>
            <p:nvPr/>
          </p:nvSpPr>
          <p:spPr>
            <a:xfrm>
              <a:off x="5428750" y="2459575"/>
              <a:ext cx="2730000" cy="765300"/>
            </a:xfrm>
            <a:prstGeom prst="roundRect">
              <a:avLst>
                <a:gd fmla="val 7692" name="adj"/>
              </a:avLst>
            </a:prstGeom>
            <a:solidFill>
              <a:schemeClr val="lt2"/>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5"/>
            <p:cNvSpPr txBox="1"/>
            <p:nvPr/>
          </p:nvSpPr>
          <p:spPr>
            <a:xfrm>
              <a:off x="5428750" y="2571750"/>
              <a:ext cx="29388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a:ea typeface="Nunito"/>
                  <a:cs typeface="Nunito"/>
                  <a:sym typeface="Nunito"/>
                </a:rPr>
                <a:t>order_id (FK)				int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mpesa_transaction_code (PK)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payment_date				date</a:t>
              </a:r>
              <a:endParaRPr sz="1100">
                <a:latin typeface="Nunito"/>
                <a:ea typeface="Nunito"/>
                <a:cs typeface="Nunito"/>
                <a:sym typeface="Nunito"/>
              </a:endParaRPr>
            </a:p>
          </p:txBody>
        </p:sp>
        <p:sp>
          <p:nvSpPr>
            <p:cNvPr id="513" name="Google Shape;513;p55"/>
            <p:cNvSpPr txBox="1"/>
            <p:nvPr/>
          </p:nvSpPr>
          <p:spPr>
            <a:xfrm>
              <a:off x="5428750" y="2113850"/>
              <a:ext cx="2730000" cy="547200"/>
            </a:xfrm>
            <a:prstGeom prst="rect">
              <a:avLst/>
            </a:prstGeom>
            <a:solidFill>
              <a:srgbClr val="65D9F8"/>
            </a:solidFill>
            <a:ln>
              <a:noFill/>
            </a:ln>
          </p:spPr>
          <p:txBody>
            <a:bodyPr anchorCtr="0" anchor="t" bIns="182875" lIns="182875" spcFirstLastPara="1" rIns="182875" wrap="square" tIns="182875">
              <a:noAutofit/>
            </a:bodyPr>
            <a:lstStyle/>
            <a:p>
              <a:pPr indent="0" lvl="0" marL="0" rtl="0" algn="ctr">
                <a:spcBef>
                  <a:spcPts val="0"/>
                </a:spcBef>
                <a:spcAft>
                  <a:spcPts val="0"/>
                </a:spcAft>
                <a:buNone/>
              </a:pPr>
              <a:r>
                <a:rPr lang="en">
                  <a:latin typeface="Nunito"/>
                  <a:ea typeface="Nunito"/>
                  <a:cs typeface="Nunito"/>
                  <a:sym typeface="Nunito"/>
                </a:rPr>
                <a:t>payment</a:t>
              </a:r>
              <a:endParaRPr>
                <a:latin typeface="Nunito"/>
                <a:ea typeface="Nunito"/>
                <a:cs typeface="Nunito"/>
                <a:sym typeface="Nunito"/>
              </a:endParaRPr>
            </a:p>
          </p:txBody>
        </p:sp>
      </p:grpSp>
      <p:grpSp>
        <p:nvGrpSpPr>
          <p:cNvPr id="514" name="Google Shape;514;p55"/>
          <p:cNvGrpSpPr/>
          <p:nvPr/>
        </p:nvGrpSpPr>
        <p:grpSpPr>
          <a:xfrm>
            <a:off x="3182963" y="1655500"/>
            <a:ext cx="2938800" cy="1832525"/>
            <a:chOff x="193300" y="3048500"/>
            <a:chExt cx="2938800" cy="1832525"/>
          </a:xfrm>
        </p:grpSpPr>
        <p:sp>
          <p:nvSpPr>
            <p:cNvPr id="515" name="Google Shape;515;p55"/>
            <p:cNvSpPr/>
            <p:nvPr/>
          </p:nvSpPr>
          <p:spPr>
            <a:xfrm>
              <a:off x="193300" y="3194850"/>
              <a:ext cx="2730000" cy="1467600"/>
            </a:xfrm>
            <a:prstGeom prst="roundRect">
              <a:avLst>
                <a:gd fmla="val 7692" name="adj"/>
              </a:avLst>
            </a:prstGeom>
            <a:solidFill>
              <a:schemeClr val="lt2"/>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5"/>
            <p:cNvSpPr txBox="1"/>
            <p:nvPr/>
          </p:nvSpPr>
          <p:spPr>
            <a:xfrm>
              <a:off x="193300" y="3547525"/>
              <a:ext cx="2938800" cy="13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a:ea typeface="Nunito"/>
                  <a:cs typeface="Nunito"/>
                  <a:sym typeface="Nunito"/>
                </a:rPr>
                <a:t>order</a:t>
              </a:r>
              <a:r>
                <a:rPr lang="en" sz="1100">
                  <a:latin typeface="Nunito"/>
                  <a:ea typeface="Nunito"/>
                  <a:cs typeface="Nunito"/>
                  <a:sym typeface="Nunito"/>
                </a:rPr>
                <a:t>_id (PK)			int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product_id (FK)		int</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phone_number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kp_serial			string</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order_date			date</a:t>
              </a:r>
              <a:endParaRPr sz="1100">
                <a:latin typeface="Nunito"/>
                <a:ea typeface="Nunito"/>
                <a:cs typeface="Nunito"/>
                <a:sym typeface="Nunito"/>
              </a:endParaRPr>
            </a:p>
          </p:txBody>
        </p:sp>
        <p:sp>
          <p:nvSpPr>
            <p:cNvPr id="517" name="Google Shape;517;p55"/>
            <p:cNvSpPr txBox="1"/>
            <p:nvPr/>
          </p:nvSpPr>
          <p:spPr>
            <a:xfrm>
              <a:off x="193300" y="3048500"/>
              <a:ext cx="2730000" cy="547200"/>
            </a:xfrm>
            <a:prstGeom prst="rect">
              <a:avLst/>
            </a:prstGeom>
            <a:solidFill>
              <a:srgbClr val="65D9F8"/>
            </a:solidFill>
            <a:ln>
              <a:noFill/>
            </a:ln>
          </p:spPr>
          <p:txBody>
            <a:bodyPr anchorCtr="0" anchor="t" bIns="182875" lIns="182875" spcFirstLastPara="1" rIns="182875" wrap="square" tIns="182875">
              <a:noAutofit/>
            </a:bodyPr>
            <a:lstStyle/>
            <a:p>
              <a:pPr indent="0" lvl="0" marL="0" rtl="0" algn="ctr">
                <a:spcBef>
                  <a:spcPts val="0"/>
                </a:spcBef>
                <a:spcAft>
                  <a:spcPts val="0"/>
                </a:spcAft>
                <a:buNone/>
              </a:pPr>
              <a:r>
                <a:rPr lang="en">
                  <a:latin typeface="Nunito"/>
                  <a:ea typeface="Nunito"/>
                  <a:cs typeface="Nunito"/>
                  <a:sym typeface="Nunito"/>
                </a:rPr>
                <a:t>kos_order</a:t>
              </a:r>
              <a:endParaRPr>
                <a:latin typeface="Nunito"/>
                <a:ea typeface="Nunito"/>
                <a:cs typeface="Nunito"/>
                <a:sym typeface="Nunito"/>
              </a:endParaRPr>
            </a:p>
          </p:txBody>
        </p:sp>
      </p:grpSp>
      <p:cxnSp>
        <p:nvCxnSpPr>
          <p:cNvPr id="518" name="Google Shape;518;p55"/>
          <p:cNvCxnSpPr>
            <a:stCxn id="509" idx="3"/>
            <a:endCxn id="517" idx="1"/>
          </p:cNvCxnSpPr>
          <p:nvPr/>
        </p:nvCxnSpPr>
        <p:spPr>
          <a:xfrm flipH="1" rot="10800000">
            <a:off x="2890725" y="1929088"/>
            <a:ext cx="292200" cy="165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55"/>
          <p:cNvCxnSpPr>
            <a:stCxn id="517" idx="3"/>
            <a:endCxn id="513" idx="1"/>
          </p:cNvCxnSpPr>
          <p:nvPr/>
        </p:nvCxnSpPr>
        <p:spPr>
          <a:xfrm>
            <a:off x="5912963" y="1929100"/>
            <a:ext cx="292200" cy="20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6"/>
          <p:cNvSpPr txBox="1"/>
          <p:nvPr>
            <p:ph type="title"/>
          </p:nvPr>
        </p:nvSpPr>
        <p:spPr>
          <a:xfrm>
            <a:off x="4720525" y="2253825"/>
            <a:ext cx="44235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Communication Templates</a:t>
            </a:r>
            <a:endParaRPr/>
          </a:p>
        </p:txBody>
      </p:sp>
      <p:sp>
        <p:nvSpPr>
          <p:cNvPr id="525" name="Google Shape;525;p56"/>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Summary</a:t>
            </a:r>
            <a:endParaRPr/>
          </a:p>
        </p:txBody>
      </p:sp>
      <p:sp>
        <p:nvSpPr>
          <p:cNvPr id="324" name="Google Shape;324;p39"/>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E-commerce platform running on the KP network.</a:t>
            </a:r>
            <a:endParaRPr/>
          </a:p>
          <a:p>
            <a:pPr indent="-361950" lvl="0" marL="457200" rtl="0" algn="l">
              <a:spcBef>
                <a:spcPts val="0"/>
              </a:spcBef>
              <a:spcAft>
                <a:spcPts val="0"/>
              </a:spcAft>
              <a:buSzPts val="2100"/>
              <a:buChar char="•"/>
            </a:pPr>
            <a:r>
              <a:rPr lang="en"/>
              <a:t>The platform will utilise the web platform and run inside an Android webview on the KP Android App.</a:t>
            </a:r>
            <a:endParaRPr/>
          </a:p>
          <a:p>
            <a:pPr indent="-361950" lvl="0" marL="457200" rtl="0" algn="l">
              <a:spcBef>
                <a:spcPts val="0"/>
              </a:spcBef>
              <a:spcAft>
                <a:spcPts val="0"/>
              </a:spcAft>
              <a:buSzPts val="2100"/>
              <a:buChar char="•"/>
            </a:pPr>
            <a:r>
              <a:rPr lang="en"/>
              <a:t>Payments will be done via Mpesa, exclusively.</a:t>
            </a:r>
            <a:endParaRPr/>
          </a:p>
          <a:p>
            <a:pPr indent="-361950" lvl="0" marL="457200" rtl="0" algn="l">
              <a:spcBef>
                <a:spcPts val="0"/>
              </a:spcBef>
              <a:spcAft>
                <a:spcPts val="0"/>
              </a:spcAft>
              <a:buSzPts val="2100"/>
              <a:buChar char="•"/>
            </a:pPr>
            <a:r>
              <a:rPr lang="en"/>
              <a:t>Max </a:t>
            </a:r>
            <a:r>
              <a:rPr lang="en"/>
              <a:t>quantity</a:t>
            </a:r>
            <a:r>
              <a:rPr lang="en"/>
              <a:t> of 2 items per product can be purchased by customer in a session.</a:t>
            </a:r>
            <a:endParaRPr/>
          </a:p>
          <a:p>
            <a:pPr indent="-361950" lvl="0" marL="457200" rtl="0" algn="l">
              <a:spcBef>
                <a:spcPts val="0"/>
              </a:spcBef>
              <a:spcAft>
                <a:spcPts val="0"/>
              </a:spcAft>
              <a:buSzPts val="2100"/>
              <a:buChar char="•"/>
            </a:pPr>
            <a:r>
              <a:rPr lang="en"/>
              <a:t>Max 1 product can be purchased by a customer in each session.</a:t>
            </a:r>
            <a:endParaRPr/>
          </a:p>
          <a:p>
            <a:pPr indent="-361950" lvl="0" marL="457200" rtl="0" algn="l">
              <a:spcBef>
                <a:spcPts val="0"/>
              </a:spcBef>
              <a:spcAft>
                <a:spcPts val="0"/>
              </a:spcAft>
              <a:buSzPts val="2100"/>
              <a:buChar char="•"/>
            </a:pPr>
            <a:r>
              <a:rPr lang="en"/>
              <a:t>Targeted to specific KPs.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Success Email - KOKO</a:t>
            </a:r>
            <a:endParaRPr/>
          </a:p>
        </p:txBody>
      </p:sp>
      <p:sp>
        <p:nvSpPr>
          <p:cNvPr id="531" name="Google Shape;531;p57"/>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A new order has come in from </a:t>
            </a:r>
            <a:r>
              <a:rPr lang="en" sz="1300">
                <a:solidFill>
                  <a:srgbClr val="65D9F8"/>
                </a:solidFill>
              </a:rPr>
              <a:t>{kp-agent-name}</a:t>
            </a:r>
            <a:r>
              <a:rPr lang="en" sz="1300"/>
              <a:t> based in </a:t>
            </a:r>
            <a:r>
              <a:rPr lang="en" sz="1300">
                <a:solidFill>
                  <a:srgbClr val="65D9F8"/>
                </a:solidFill>
              </a:rPr>
              <a:t>{kp-neighbourhood}</a:t>
            </a:r>
            <a:r>
              <a:rPr lang="en" sz="1300"/>
              <a:t>. An order for </a:t>
            </a:r>
            <a:r>
              <a:rPr lang="en" sz="1300">
                <a:solidFill>
                  <a:srgbClr val="65D9F8"/>
                </a:solidFill>
              </a:rPr>
              <a:t>{product-name}</a:t>
            </a:r>
            <a:r>
              <a:rPr lang="en" sz="1300"/>
              <a:t> x </a:t>
            </a:r>
            <a:r>
              <a:rPr lang="en" sz="1300">
                <a:solidFill>
                  <a:srgbClr val="65D9F8"/>
                </a:solidFill>
              </a:rPr>
              <a:t>{product-quantity}</a:t>
            </a:r>
            <a:r>
              <a:rPr lang="en" sz="1300"/>
              <a:t> which has been paid for with transaction ID </a:t>
            </a:r>
            <a:r>
              <a:rPr lang="en" sz="1300">
                <a:solidFill>
                  <a:srgbClr val="65D9F8"/>
                </a:solidFill>
              </a:rPr>
              <a:t>{transaction-id}</a:t>
            </a:r>
            <a:r>
              <a:rPr lang="en" sz="1300"/>
              <a:t> at </a:t>
            </a:r>
            <a:r>
              <a:rPr lang="en" sz="1300">
                <a:solidFill>
                  <a:srgbClr val="65D9F8"/>
                </a:solidFill>
              </a:rPr>
              <a:t>{date-time}</a:t>
            </a:r>
            <a:r>
              <a:rPr lang="en" sz="1300"/>
              <a:t>.</a:t>
            </a:r>
            <a:endParaRPr sz="1300"/>
          </a:p>
          <a:p>
            <a:pPr indent="0" lvl="0" marL="0" rtl="0" algn="l">
              <a:spcBef>
                <a:spcPts val="800"/>
              </a:spcBef>
              <a:spcAft>
                <a:spcPts val="0"/>
              </a:spcAft>
              <a:buNone/>
            </a:pPr>
            <a:r>
              <a:t/>
            </a:r>
            <a:endParaRPr sz="1300"/>
          </a:p>
          <a:p>
            <a:pPr indent="0" lvl="0" marL="0" rtl="0" algn="l">
              <a:spcBef>
                <a:spcPts val="800"/>
              </a:spcBef>
              <a:spcAft>
                <a:spcPts val="0"/>
              </a:spcAft>
              <a:buNone/>
            </a:pPr>
            <a:r>
              <a:rPr lang="en" sz="1300"/>
              <a:t>Summary below.</a:t>
            </a:r>
            <a:endParaRPr sz="1300"/>
          </a:p>
          <a:p>
            <a:pPr indent="0" lvl="0" marL="0" rtl="0" algn="l">
              <a:spcBef>
                <a:spcPts val="800"/>
              </a:spcBef>
              <a:spcAft>
                <a:spcPts val="0"/>
              </a:spcAft>
              <a:buNone/>
            </a:pPr>
            <a:r>
              <a:rPr lang="en" sz="1300"/>
              <a:t>Order Number: </a:t>
            </a:r>
            <a:r>
              <a:rPr lang="en" sz="1300">
                <a:solidFill>
                  <a:srgbClr val="65D9F8"/>
                </a:solidFill>
              </a:rPr>
              <a:t>{order-id}</a:t>
            </a:r>
            <a:endParaRPr sz="1300">
              <a:solidFill>
                <a:srgbClr val="65D9F8"/>
              </a:solidFill>
            </a:endParaRPr>
          </a:p>
          <a:p>
            <a:pPr indent="0" lvl="0" marL="0" rtl="0" algn="l">
              <a:spcBef>
                <a:spcPts val="800"/>
              </a:spcBef>
              <a:spcAft>
                <a:spcPts val="0"/>
              </a:spcAft>
              <a:buNone/>
            </a:pPr>
            <a:r>
              <a:rPr lang="en" sz="1300"/>
              <a:t>Customer Phone Number: </a:t>
            </a:r>
            <a:r>
              <a:rPr lang="en" sz="1300">
                <a:solidFill>
                  <a:srgbClr val="65D9F8"/>
                </a:solidFill>
              </a:rPr>
              <a:t>{customer-phone}</a:t>
            </a:r>
            <a:endParaRPr sz="1300">
              <a:solidFill>
                <a:srgbClr val="65D9F8"/>
              </a:solidFill>
            </a:endParaRPr>
          </a:p>
          <a:p>
            <a:pPr indent="0" lvl="0" marL="0" rtl="0" algn="l">
              <a:spcBef>
                <a:spcPts val="800"/>
              </a:spcBef>
              <a:spcAft>
                <a:spcPts val="0"/>
              </a:spcAft>
              <a:buNone/>
            </a:pPr>
            <a:r>
              <a:rPr lang="en" sz="1300"/>
              <a:t>Agent Name: </a:t>
            </a:r>
            <a:r>
              <a:rPr lang="en" sz="1300">
                <a:solidFill>
                  <a:srgbClr val="65D9F8"/>
                </a:solidFill>
              </a:rPr>
              <a:t>{kp-agent-name}</a:t>
            </a:r>
            <a:endParaRPr sz="1300">
              <a:solidFill>
                <a:srgbClr val="65D9F8"/>
              </a:solidFill>
            </a:endParaRPr>
          </a:p>
          <a:p>
            <a:pPr indent="0" lvl="0" marL="0" rtl="0" algn="l">
              <a:spcBef>
                <a:spcPts val="800"/>
              </a:spcBef>
              <a:spcAft>
                <a:spcPts val="0"/>
              </a:spcAft>
              <a:buNone/>
            </a:pPr>
            <a:r>
              <a:rPr lang="en" sz="1300"/>
              <a:t>Neighourhood: </a:t>
            </a:r>
            <a:r>
              <a:rPr lang="en" sz="1300">
                <a:solidFill>
                  <a:srgbClr val="65D9F8"/>
                </a:solidFill>
              </a:rPr>
              <a:t>{kp-neighbourhood}</a:t>
            </a:r>
            <a:endParaRPr sz="1300">
              <a:solidFill>
                <a:srgbClr val="65D9F8"/>
              </a:solidFill>
            </a:endParaRPr>
          </a:p>
          <a:p>
            <a:pPr indent="0" lvl="0" marL="0" rtl="0" algn="l">
              <a:spcBef>
                <a:spcPts val="800"/>
              </a:spcBef>
              <a:spcAft>
                <a:spcPts val="0"/>
              </a:spcAft>
              <a:buNone/>
            </a:pPr>
            <a:r>
              <a:rPr lang="en" sz="1300"/>
              <a:t>Product: </a:t>
            </a:r>
            <a:r>
              <a:rPr lang="en" sz="1300">
                <a:solidFill>
                  <a:srgbClr val="65D9F8"/>
                </a:solidFill>
              </a:rPr>
              <a:t>{product-name} </a:t>
            </a:r>
            <a:r>
              <a:rPr lang="en" sz="1300">
                <a:solidFill>
                  <a:srgbClr val="3F3F3F"/>
                </a:solidFill>
              </a:rPr>
              <a:t>x</a:t>
            </a:r>
            <a:r>
              <a:rPr lang="en" sz="1300">
                <a:solidFill>
                  <a:srgbClr val="65D9F8"/>
                </a:solidFill>
              </a:rPr>
              <a:t> {product-quantity}</a:t>
            </a:r>
            <a:endParaRPr sz="1300">
              <a:solidFill>
                <a:srgbClr val="65D9F8"/>
              </a:solidFill>
            </a:endParaRPr>
          </a:p>
          <a:p>
            <a:pPr indent="0" lvl="0" marL="0" rtl="0" algn="l">
              <a:spcBef>
                <a:spcPts val="800"/>
              </a:spcBef>
              <a:spcAft>
                <a:spcPts val="0"/>
              </a:spcAft>
              <a:buNone/>
            </a:pPr>
            <a:r>
              <a:rPr lang="en" sz="1300"/>
              <a:t>Mpesa Code: </a:t>
            </a:r>
            <a:r>
              <a:rPr lang="en" sz="1300">
                <a:solidFill>
                  <a:srgbClr val="65D9F8"/>
                </a:solidFill>
              </a:rPr>
              <a:t>{transaction-id}</a:t>
            </a:r>
            <a:endParaRPr sz="1300">
              <a:solidFill>
                <a:srgbClr val="65D9F8"/>
              </a:solidFill>
            </a:endParaRPr>
          </a:p>
          <a:p>
            <a:pPr indent="0" lvl="0" marL="0" rtl="0" algn="l">
              <a:spcBef>
                <a:spcPts val="800"/>
              </a:spcBef>
              <a:spcAft>
                <a:spcPts val="0"/>
              </a:spcAft>
              <a:buNone/>
            </a:pPr>
            <a:r>
              <a:rPr lang="en" sz="1300"/>
              <a:t>Date: </a:t>
            </a:r>
            <a:r>
              <a:rPr lang="en" sz="1300">
                <a:solidFill>
                  <a:srgbClr val="65D9F8"/>
                </a:solidFill>
              </a:rPr>
              <a:t>{date-time}</a:t>
            </a:r>
            <a:endParaRPr sz="1300">
              <a:solidFill>
                <a:srgbClr val="65D9F8"/>
              </a:solidFill>
            </a:endParaRPr>
          </a:p>
          <a:p>
            <a:pPr indent="0" lvl="0" marL="0" rtl="0" algn="l">
              <a:spcBef>
                <a:spcPts val="800"/>
              </a:spcBef>
              <a:spcAft>
                <a:spcPts val="0"/>
              </a:spcAft>
              <a:buNone/>
            </a:pPr>
            <a:r>
              <a:t/>
            </a:r>
            <a:endParaRPr sz="1300"/>
          </a:p>
          <a:p>
            <a:pPr indent="0" lvl="0" marL="0" rtl="0" algn="l">
              <a:spcBef>
                <a:spcPts val="800"/>
              </a:spcBef>
              <a:spcAft>
                <a:spcPts val="0"/>
              </a:spcAft>
              <a:buNone/>
            </a:pPr>
            <a:r>
              <a:rPr lang="en" sz="1300"/>
              <a:t>Kindly process and dispatch as soon as possible.</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Failed</a:t>
            </a:r>
            <a:r>
              <a:rPr lang="en"/>
              <a:t> Email - KOKO</a:t>
            </a:r>
            <a:endParaRPr/>
          </a:p>
        </p:txBody>
      </p:sp>
      <p:sp>
        <p:nvSpPr>
          <p:cNvPr id="537" name="Google Shape;537;p58"/>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A customer attempted to create a new order but payment has failed, kindly reach out to them on the following details.</a:t>
            </a:r>
            <a:endParaRPr sz="1300"/>
          </a:p>
          <a:p>
            <a:pPr indent="0" lvl="0" marL="0" rtl="0" algn="l">
              <a:spcBef>
                <a:spcPts val="800"/>
              </a:spcBef>
              <a:spcAft>
                <a:spcPts val="0"/>
              </a:spcAft>
              <a:buNone/>
            </a:pPr>
            <a:r>
              <a:t/>
            </a:r>
            <a:endParaRPr sz="1300"/>
          </a:p>
          <a:p>
            <a:pPr indent="0" lvl="0" marL="0" rtl="0" algn="l">
              <a:spcBef>
                <a:spcPts val="800"/>
              </a:spcBef>
              <a:spcAft>
                <a:spcPts val="0"/>
              </a:spcAft>
              <a:buNone/>
            </a:pPr>
            <a:r>
              <a:rPr lang="en" sz="1300"/>
              <a:t>Summary below.</a:t>
            </a:r>
            <a:endParaRPr sz="1300"/>
          </a:p>
          <a:p>
            <a:pPr indent="0" lvl="0" marL="0" rtl="0" algn="l">
              <a:spcBef>
                <a:spcPts val="800"/>
              </a:spcBef>
              <a:spcAft>
                <a:spcPts val="0"/>
              </a:spcAft>
              <a:buNone/>
            </a:pPr>
            <a:r>
              <a:rPr lang="en" sz="1300"/>
              <a:t>Order Number: </a:t>
            </a:r>
            <a:r>
              <a:rPr lang="en" sz="1300">
                <a:solidFill>
                  <a:srgbClr val="65D9F8"/>
                </a:solidFill>
              </a:rPr>
              <a:t>{order-id}</a:t>
            </a:r>
            <a:endParaRPr sz="1300">
              <a:solidFill>
                <a:srgbClr val="65D9F8"/>
              </a:solidFill>
            </a:endParaRPr>
          </a:p>
          <a:p>
            <a:pPr indent="0" lvl="0" marL="0" rtl="0" algn="l">
              <a:spcBef>
                <a:spcPts val="800"/>
              </a:spcBef>
              <a:spcAft>
                <a:spcPts val="0"/>
              </a:spcAft>
              <a:buNone/>
            </a:pPr>
            <a:r>
              <a:rPr lang="en" sz="1300"/>
              <a:t>Customer Phone Number: </a:t>
            </a:r>
            <a:r>
              <a:rPr lang="en" sz="1300">
                <a:solidFill>
                  <a:srgbClr val="65D9F8"/>
                </a:solidFill>
              </a:rPr>
              <a:t>{customer-phone}</a:t>
            </a:r>
            <a:endParaRPr sz="1300">
              <a:solidFill>
                <a:srgbClr val="65D9F8"/>
              </a:solidFill>
            </a:endParaRPr>
          </a:p>
          <a:p>
            <a:pPr indent="0" lvl="0" marL="0" rtl="0" algn="l">
              <a:spcBef>
                <a:spcPts val="800"/>
              </a:spcBef>
              <a:spcAft>
                <a:spcPts val="0"/>
              </a:spcAft>
              <a:buNone/>
            </a:pPr>
            <a:r>
              <a:rPr lang="en" sz="1300"/>
              <a:t>Agent Name: </a:t>
            </a:r>
            <a:r>
              <a:rPr lang="en" sz="1300">
                <a:solidFill>
                  <a:srgbClr val="65D9F8"/>
                </a:solidFill>
              </a:rPr>
              <a:t>{kp-agent-name}</a:t>
            </a:r>
            <a:endParaRPr sz="1300">
              <a:solidFill>
                <a:srgbClr val="65D9F8"/>
              </a:solidFill>
            </a:endParaRPr>
          </a:p>
          <a:p>
            <a:pPr indent="0" lvl="0" marL="0" rtl="0" algn="l">
              <a:spcBef>
                <a:spcPts val="800"/>
              </a:spcBef>
              <a:spcAft>
                <a:spcPts val="0"/>
              </a:spcAft>
              <a:buNone/>
            </a:pPr>
            <a:r>
              <a:rPr lang="en" sz="1300"/>
              <a:t>Neighourhood: </a:t>
            </a:r>
            <a:r>
              <a:rPr lang="en" sz="1300">
                <a:solidFill>
                  <a:srgbClr val="65D9F8"/>
                </a:solidFill>
              </a:rPr>
              <a:t>{kp-neighbourhood}</a:t>
            </a:r>
            <a:endParaRPr sz="1300">
              <a:solidFill>
                <a:srgbClr val="65D9F8"/>
              </a:solidFill>
            </a:endParaRPr>
          </a:p>
          <a:p>
            <a:pPr indent="0" lvl="0" marL="0" rtl="0" algn="l">
              <a:spcBef>
                <a:spcPts val="800"/>
              </a:spcBef>
              <a:spcAft>
                <a:spcPts val="0"/>
              </a:spcAft>
              <a:buNone/>
            </a:pPr>
            <a:r>
              <a:rPr lang="en" sz="1300"/>
              <a:t>Product Interested in: </a:t>
            </a:r>
            <a:r>
              <a:rPr lang="en" sz="1300">
                <a:solidFill>
                  <a:srgbClr val="65D9F8"/>
                </a:solidFill>
              </a:rPr>
              <a:t>{product-name} </a:t>
            </a:r>
            <a:r>
              <a:rPr lang="en" sz="1300">
                <a:solidFill>
                  <a:srgbClr val="3F3F3F"/>
                </a:solidFill>
              </a:rPr>
              <a:t>x</a:t>
            </a:r>
            <a:r>
              <a:rPr lang="en" sz="1300">
                <a:solidFill>
                  <a:srgbClr val="65D9F8"/>
                </a:solidFill>
              </a:rPr>
              <a:t> {product-quantity}</a:t>
            </a:r>
            <a:endParaRPr sz="1300">
              <a:solidFill>
                <a:srgbClr val="65D9F8"/>
              </a:solidFill>
            </a:endParaRPr>
          </a:p>
          <a:p>
            <a:pPr indent="0" lvl="0" marL="0" rtl="0" algn="l">
              <a:spcBef>
                <a:spcPts val="800"/>
              </a:spcBef>
              <a:spcAft>
                <a:spcPts val="0"/>
              </a:spcAft>
              <a:buNone/>
            </a:pPr>
            <a:r>
              <a:rPr lang="en" sz="1300"/>
              <a:t>Date: </a:t>
            </a:r>
            <a:r>
              <a:rPr lang="en" sz="1300">
                <a:solidFill>
                  <a:srgbClr val="65D9F8"/>
                </a:solidFill>
              </a:rPr>
              <a:t>{date-time}</a:t>
            </a:r>
            <a:endParaRPr sz="1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Success</a:t>
            </a:r>
            <a:r>
              <a:rPr lang="en"/>
              <a:t> SMS - Customer</a:t>
            </a:r>
            <a:endParaRPr/>
          </a:p>
        </p:txBody>
      </p:sp>
      <p:sp>
        <p:nvSpPr>
          <p:cNvPr id="543" name="Google Shape;543;p59"/>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Thank you for your purchase, your order number is </a:t>
            </a:r>
            <a:r>
              <a:rPr lang="en" sz="1300">
                <a:solidFill>
                  <a:srgbClr val="65D9F8"/>
                </a:solidFill>
              </a:rPr>
              <a:t>{order-id}</a:t>
            </a:r>
            <a:r>
              <a:rPr lang="en" sz="1300"/>
              <a:t> of </a:t>
            </a:r>
            <a:r>
              <a:rPr lang="en" sz="1300">
                <a:solidFill>
                  <a:srgbClr val="65D9F8"/>
                </a:solidFill>
              </a:rPr>
              <a:t>{product-name}</a:t>
            </a:r>
            <a:r>
              <a:rPr lang="en" sz="1300"/>
              <a:t> x </a:t>
            </a:r>
            <a:r>
              <a:rPr lang="en" sz="1300">
                <a:solidFill>
                  <a:srgbClr val="65D9F8"/>
                </a:solidFill>
              </a:rPr>
              <a:t>{product-quantity}</a:t>
            </a:r>
            <a:r>
              <a:rPr lang="en" sz="1300"/>
              <a:t> which will be dispatched to </a:t>
            </a:r>
            <a:r>
              <a:rPr lang="en" sz="1300">
                <a:solidFill>
                  <a:srgbClr val="65D9F8"/>
                </a:solidFill>
              </a:rPr>
              <a:t>{agent-name}</a:t>
            </a:r>
            <a:r>
              <a:rPr lang="en" sz="1300"/>
              <a:t> once its been processed.</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Dispatched</a:t>
            </a:r>
            <a:r>
              <a:rPr lang="en"/>
              <a:t> SMS - Customer</a:t>
            </a:r>
            <a:endParaRPr/>
          </a:p>
        </p:txBody>
      </p:sp>
      <p:sp>
        <p:nvSpPr>
          <p:cNvPr id="549" name="Google Shape;549;p60"/>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Congratulations your </a:t>
            </a:r>
            <a:r>
              <a:rPr lang="en" sz="1300"/>
              <a:t>order number </a:t>
            </a:r>
            <a:r>
              <a:rPr lang="en" sz="1300">
                <a:solidFill>
                  <a:srgbClr val="65D9F8"/>
                </a:solidFill>
              </a:rPr>
              <a:t>{order-id}</a:t>
            </a:r>
            <a:r>
              <a:rPr lang="en" sz="1300"/>
              <a:t> of </a:t>
            </a:r>
            <a:r>
              <a:rPr lang="en" sz="1300">
                <a:solidFill>
                  <a:srgbClr val="65D9F8"/>
                </a:solidFill>
              </a:rPr>
              <a:t>{product-name}</a:t>
            </a:r>
            <a:r>
              <a:rPr lang="en" sz="1300"/>
              <a:t> x </a:t>
            </a:r>
            <a:r>
              <a:rPr lang="en" sz="1300">
                <a:solidFill>
                  <a:srgbClr val="65D9F8"/>
                </a:solidFill>
              </a:rPr>
              <a:t>{product-quantity}</a:t>
            </a:r>
            <a:r>
              <a:rPr lang="en" sz="1300"/>
              <a:t> can be picked up from </a:t>
            </a:r>
            <a:r>
              <a:rPr lang="en" sz="1300">
                <a:solidFill>
                  <a:srgbClr val="65D9F8"/>
                </a:solidFill>
              </a:rPr>
              <a:t>{agent-name}</a:t>
            </a:r>
            <a:r>
              <a:rPr lang="en" sz="1300"/>
              <a:t> at your </a:t>
            </a:r>
            <a:r>
              <a:rPr lang="en" sz="1300"/>
              <a:t>convenience</a:t>
            </a:r>
            <a:r>
              <a:rPr lang="en" sz="1300"/>
              <a:t>.</a:t>
            </a:r>
            <a:endParaRPr sz="13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Failed</a:t>
            </a:r>
            <a:r>
              <a:rPr lang="en"/>
              <a:t> SMS - Customer</a:t>
            </a:r>
            <a:endParaRPr/>
          </a:p>
        </p:txBody>
      </p:sp>
      <p:sp>
        <p:nvSpPr>
          <p:cNvPr id="555" name="Google Shape;555;p61"/>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Unfortunately your payment was not successful, a KOKO customer support agent will call you at </a:t>
            </a:r>
            <a:r>
              <a:rPr lang="en" sz="1300">
                <a:solidFill>
                  <a:srgbClr val="65D9F8"/>
                </a:solidFill>
              </a:rPr>
              <a:t>{customer-phone}</a:t>
            </a:r>
            <a:r>
              <a:rPr lang="en" sz="1300"/>
              <a:t> to assist.</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2"/>
          <p:cNvSpPr txBox="1"/>
          <p:nvPr>
            <p:ph idx="1" type="subTitle"/>
          </p:nvPr>
        </p:nvSpPr>
        <p:spPr>
          <a:xfrm>
            <a:off x="5158111" y="1586241"/>
            <a:ext cx="3668400" cy="3282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d.rehal@kokonetworks.com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932984" y="164162"/>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User Interaction</a:t>
            </a:r>
            <a:r>
              <a:rPr lang="en"/>
              <a:t> Flow</a:t>
            </a:r>
            <a:endParaRPr/>
          </a:p>
        </p:txBody>
      </p:sp>
      <p:sp>
        <p:nvSpPr>
          <p:cNvPr id="331" name="Google Shape;331;p40"/>
          <p:cNvSpPr txBox="1"/>
          <p:nvPr>
            <p:ph idx="12" type="sldNum"/>
          </p:nvPr>
        </p:nvSpPr>
        <p:spPr>
          <a:xfrm>
            <a:off x="6599968" y="3608087"/>
            <a:ext cx="258000" cy="249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32" name="Google Shape;332;p40"/>
          <p:cNvSpPr txBox="1"/>
          <p:nvPr/>
        </p:nvSpPr>
        <p:spPr>
          <a:xfrm>
            <a:off x="6452475" y="862388"/>
            <a:ext cx="2250000" cy="3429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800"/>
              </a:spcAft>
              <a:buNone/>
            </a:pPr>
            <a:r>
              <a:rPr b="1" lang="en" sz="1400" u="sng">
                <a:solidFill>
                  <a:schemeClr val="hlink"/>
                </a:solidFill>
                <a:latin typeface="Nunito"/>
                <a:ea typeface="Nunito"/>
                <a:cs typeface="Nunito"/>
                <a:sym typeface="Nunito"/>
                <a:hlinkClick r:id="rId3"/>
              </a:rPr>
              <a:t>Full Diagram Link</a:t>
            </a:r>
            <a:endParaRPr b="1" sz="1100">
              <a:latin typeface="Nunito"/>
              <a:ea typeface="Nunito"/>
              <a:cs typeface="Nunito"/>
              <a:sym typeface="Nunito"/>
            </a:endParaRPr>
          </a:p>
        </p:txBody>
      </p:sp>
      <p:pic>
        <p:nvPicPr>
          <p:cNvPr id="333" name="Google Shape;333;p40"/>
          <p:cNvPicPr preferRelativeResize="0"/>
          <p:nvPr/>
        </p:nvPicPr>
        <p:blipFill rotWithShape="1">
          <a:blip r:embed="rId4">
            <a:alphaModFix/>
          </a:blip>
          <a:srcRect b="0" l="32258" r="0" t="11055"/>
          <a:stretch/>
        </p:blipFill>
        <p:spPr>
          <a:xfrm>
            <a:off x="3151025" y="679125"/>
            <a:ext cx="2841951" cy="42249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773734" y="15008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App Sitemap (Components)</a:t>
            </a:r>
            <a:endParaRPr/>
          </a:p>
        </p:txBody>
      </p:sp>
      <p:sp>
        <p:nvSpPr>
          <p:cNvPr id="340" name="Google Shape;340;p41"/>
          <p:cNvSpPr txBox="1"/>
          <p:nvPr>
            <p:ph idx="12" type="sldNum"/>
          </p:nvPr>
        </p:nvSpPr>
        <p:spPr>
          <a:xfrm>
            <a:off x="6599968" y="3608087"/>
            <a:ext cx="258000" cy="2496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341" name="Google Shape;341;p41"/>
          <p:cNvPicPr preferRelativeResize="0"/>
          <p:nvPr/>
        </p:nvPicPr>
        <p:blipFill>
          <a:blip r:embed="rId3">
            <a:alphaModFix/>
          </a:blip>
          <a:stretch>
            <a:fillRect/>
          </a:stretch>
        </p:blipFill>
        <p:spPr>
          <a:xfrm>
            <a:off x="2731397" y="726581"/>
            <a:ext cx="4237182" cy="4074114"/>
          </a:xfrm>
          <a:prstGeom prst="rect">
            <a:avLst/>
          </a:prstGeom>
          <a:noFill/>
          <a:ln>
            <a:noFill/>
          </a:ln>
        </p:spPr>
      </p:pic>
      <p:sp>
        <p:nvSpPr>
          <p:cNvPr id="342" name="Google Shape;342;p41"/>
          <p:cNvSpPr txBox="1"/>
          <p:nvPr/>
        </p:nvSpPr>
        <p:spPr>
          <a:xfrm>
            <a:off x="6452475" y="862388"/>
            <a:ext cx="2250000" cy="3429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800"/>
              </a:spcAft>
              <a:buNone/>
            </a:pPr>
            <a:r>
              <a:rPr b="1" lang="en" sz="1400" u="sng">
                <a:solidFill>
                  <a:schemeClr val="hlink"/>
                </a:solidFill>
                <a:latin typeface="Nunito"/>
                <a:ea typeface="Nunito"/>
                <a:cs typeface="Nunito"/>
                <a:sym typeface="Nunito"/>
                <a:hlinkClick r:id="rId4"/>
              </a:rPr>
              <a:t>Full Diagram Link</a:t>
            </a:r>
            <a:endParaRPr b="1" sz="1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pSp>
        <p:nvGrpSpPr>
          <p:cNvPr id="348" name="Google Shape;348;p42"/>
          <p:cNvGrpSpPr/>
          <p:nvPr/>
        </p:nvGrpSpPr>
        <p:grpSpPr>
          <a:xfrm>
            <a:off x="6197254" y="969769"/>
            <a:ext cx="2485125" cy="3649950"/>
            <a:chOff x="8263005" y="1293025"/>
            <a:chExt cx="3313500" cy="4866600"/>
          </a:xfrm>
        </p:grpSpPr>
        <p:sp>
          <p:nvSpPr>
            <p:cNvPr id="349" name="Google Shape;349;p42"/>
            <p:cNvSpPr/>
            <p:nvPr/>
          </p:nvSpPr>
          <p:spPr>
            <a:xfrm>
              <a:off x="8263005" y="1293025"/>
              <a:ext cx="3313500" cy="48666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                                                                                                    </a:t>
              </a:r>
              <a:endParaRPr sz="1100"/>
            </a:p>
          </p:txBody>
        </p:sp>
        <p:sp>
          <p:nvSpPr>
            <p:cNvPr id="350" name="Google Shape;350;p42"/>
            <p:cNvSpPr/>
            <p:nvPr/>
          </p:nvSpPr>
          <p:spPr>
            <a:xfrm>
              <a:off x="8737985" y="3367250"/>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KOKO SOKO API</a:t>
              </a:r>
              <a:endParaRPr sz="1100"/>
            </a:p>
          </p:txBody>
        </p:sp>
        <p:sp>
          <p:nvSpPr>
            <p:cNvPr id="351" name="Google Shape;351;p42"/>
            <p:cNvSpPr txBox="1"/>
            <p:nvPr/>
          </p:nvSpPr>
          <p:spPr>
            <a:xfrm>
              <a:off x="8500910" y="1427900"/>
              <a:ext cx="2837700" cy="465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200">
                  <a:latin typeface="Nunito"/>
                  <a:ea typeface="Nunito"/>
                  <a:cs typeface="Nunito"/>
                  <a:sym typeface="Nunito"/>
                </a:rPr>
                <a:t>KOKO SOKO</a:t>
              </a:r>
              <a:endParaRPr b="1" sz="1200">
                <a:latin typeface="Nunito"/>
                <a:ea typeface="Nunito"/>
                <a:cs typeface="Nunito"/>
                <a:sym typeface="Nunito"/>
              </a:endParaRPr>
            </a:p>
          </p:txBody>
        </p:sp>
        <p:sp>
          <p:nvSpPr>
            <p:cNvPr id="352" name="Google Shape;352;p42"/>
            <p:cNvSpPr/>
            <p:nvPr/>
          </p:nvSpPr>
          <p:spPr>
            <a:xfrm>
              <a:off x="8737997" y="1926113"/>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KOKO SOKO WEB APP</a:t>
              </a:r>
              <a:endParaRPr sz="1100"/>
            </a:p>
          </p:txBody>
        </p:sp>
        <p:sp>
          <p:nvSpPr>
            <p:cNvPr id="353" name="Google Shape;353;p42"/>
            <p:cNvSpPr/>
            <p:nvPr/>
          </p:nvSpPr>
          <p:spPr>
            <a:xfrm>
              <a:off x="8729210" y="4798850"/>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KOKO SOKO DATABASE</a:t>
              </a:r>
              <a:endParaRPr sz="1100"/>
            </a:p>
          </p:txBody>
        </p:sp>
      </p:grpSp>
      <p:sp>
        <p:nvSpPr>
          <p:cNvPr id="354" name="Google Shape;354;p42"/>
          <p:cNvSpPr txBox="1"/>
          <p:nvPr>
            <p:ph type="title"/>
          </p:nvPr>
        </p:nvSpPr>
        <p:spPr>
          <a:xfrm>
            <a:off x="675084" y="5143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KOKOSoko Ecosystem</a:t>
            </a:r>
            <a:endParaRPr/>
          </a:p>
        </p:txBody>
      </p:sp>
      <p:grpSp>
        <p:nvGrpSpPr>
          <p:cNvPr id="355" name="Google Shape;355;p42"/>
          <p:cNvGrpSpPr/>
          <p:nvPr/>
        </p:nvGrpSpPr>
        <p:grpSpPr>
          <a:xfrm>
            <a:off x="7143750" y="2278856"/>
            <a:ext cx="671513" cy="1332431"/>
            <a:chOff x="9525000" y="3038475"/>
            <a:chExt cx="895350" cy="1776575"/>
          </a:xfrm>
        </p:grpSpPr>
        <p:cxnSp>
          <p:nvCxnSpPr>
            <p:cNvPr id="356" name="Google Shape;356;p42"/>
            <p:cNvCxnSpPr/>
            <p:nvPr/>
          </p:nvCxnSpPr>
          <p:spPr>
            <a:xfrm>
              <a:off x="10420350" y="3038475"/>
              <a:ext cx="0" cy="342900"/>
            </a:xfrm>
            <a:prstGeom prst="straightConnector1">
              <a:avLst/>
            </a:prstGeom>
            <a:noFill/>
            <a:ln cap="flat" cmpd="sng" w="28575">
              <a:solidFill>
                <a:srgbClr val="FF9900"/>
              </a:solidFill>
              <a:prstDash val="solid"/>
              <a:round/>
              <a:headEnd len="med" w="med" type="none"/>
              <a:tailEnd len="med" w="med" type="triangle"/>
            </a:ln>
          </p:spPr>
        </p:cxnSp>
        <p:cxnSp>
          <p:nvCxnSpPr>
            <p:cNvPr id="357" name="Google Shape;357;p42"/>
            <p:cNvCxnSpPr/>
            <p:nvPr/>
          </p:nvCxnSpPr>
          <p:spPr>
            <a:xfrm>
              <a:off x="10420350" y="4472150"/>
              <a:ext cx="0" cy="342900"/>
            </a:xfrm>
            <a:prstGeom prst="straightConnector1">
              <a:avLst/>
            </a:prstGeom>
            <a:noFill/>
            <a:ln cap="flat" cmpd="sng" w="28575">
              <a:solidFill>
                <a:srgbClr val="FF9900"/>
              </a:solidFill>
              <a:prstDash val="solid"/>
              <a:round/>
              <a:headEnd len="med" w="med" type="none"/>
              <a:tailEnd len="med" w="med" type="triangle"/>
            </a:ln>
          </p:spPr>
        </p:cxnSp>
        <p:cxnSp>
          <p:nvCxnSpPr>
            <p:cNvPr id="358" name="Google Shape;358;p42"/>
            <p:cNvCxnSpPr/>
            <p:nvPr/>
          </p:nvCxnSpPr>
          <p:spPr>
            <a:xfrm rot="10800000">
              <a:off x="9525000" y="4476600"/>
              <a:ext cx="0" cy="324000"/>
            </a:xfrm>
            <a:prstGeom prst="straightConnector1">
              <a:avLst/>
            </a:prstGeom>
            <a:noFill/>
            <a:ln cap="flat" cmpd="sng" w="28575">
              <a:solidFill>
                <a:srgbClr val="FF9900"/>
              </a:solidFill>
              <a:prstDash val="solid"/>
              <a:round/>
              <a:headEnd len="med" w="med" type="none"/>
              <a:tailEnd len="med" w="med" type="triangle"/>
            </a:ln>
          </p:spPr>
        </p:cxnSp>
        <p:cxnSp>
          <p:nvCxnSpPr>
            <p:cNvPr id="359" name="Google Shape;359;p42"/>
            <p:cNvCxnSpPr/>
            <p:nvPr/>
          </p:nvCxnSpPr>
          <p:spPr>
            <a:xfrm rot="10800000">
              <a:off x="9525000" y="3038550"/>
              <a:ext cx="0" cy="333300"/>
            </a:xfrm>
            <a:prstGeom prst="straightConnector1">
              <a:avLst/>
            </a:prstGeom>
            <a:noFill/>
            <a:ln cap="flat" cmpd="sng" w="28575">
              <a:solidFill>
                <a:srgbClr val="FF9900"/>
              </a:solidFill>
              <a:prstDash val="solid"/>
              <a:round/>
              <a:headEnd len="med" w="med" type="none"/>
              <a:tailEnd len="med" w="med" type="triangle"/>
            </a:ln>
          </p:spPr>
        </p:cxnSp>
      </p:grpSp>
      <p:grpSp>
        <p:nvGrpSpPr>
          <p:cNvPr id="360" name="Google Shape;360;p42"/>
          <p:cNvGrpSpPr/>
          <p:nvPr/>
        </p:nvGrpSpPr>
        <p:grpSpPr>
          <a:xfrm>
            <a:off x="3340063" y="969769"/>
            <a:ext cx="2485125" cy="3649950"/>
            <a:chOff x="4453417" y="1293025"/>
            <a:chExt cx="3313500" cy="4866600"/>
          </a:xfrm>
        </p:grpSpPr>
        <p:sp>
          <p:nvSpPr>
            <p:cNvPr id="361" name="Google Shape;361;p42"/>
            <p:cNvSpPr/>
            <p:nvPr/>
          </p:nvSpPr>
          <p:spPr>
            <a:xfrm>
              <a:off x="4453417" y="1293025"/>
              <a:ext cx="3313500" cy="48666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                                                                       </a:t>
              </a:r>
              <a:endParaRPr sz="1100"/>
            </a:p>
          </p:txBody>
        </p:sp>
        <p:sp>
          <p:nvSpPr>
            <p:cNvPr id="362" name="Google Shape;362;p42"/>
            <p:cNvSpPr txBox="1"/>
            <p:nvPr/>
          </p:nvSpPr>
          <p:spPr>
            <a:xfrm>
              <a:off x="4691322" y="1427900"/>
              <a:ext cx="2837700" cy="465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200">
                  <a:latin typeface="Nunito"/>
                  <a:ea typeface="Nunito"/>
                  <a:cs typeface="Nunito"/>
                  <a:sym typeface="Nunito"/>
                </a:rPr>
                <a:t>KOKO MEDIA</a:t>
              </a:r>
              <a:endParaRPr b="1" sz="1200">
                <a:latin typeface="Nunito"/>
                <a:ea typeface="Nunito"/>
                <a:cs typeface="Nunito"/>
                <a:sym typeface="Nunito"/>
              </a:endParaRPr>
            </a:p>
          </p:txBody>
        </p:sp>
        <p:sp>
          <p:nvSpPr>
            <p:cNvPr id="363" name="Google Shape;363;p42"/>
            <p:cNvSpPr/>
            <p:nvPr/>
          </p:nvSpPr>
          <p:spPr>
            <a:xfrm>
              <a:off x="4919610" y="4616550"/>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AD BUTLER (DAP)</a:t>
              </a:r>
              <a:endParaRPr sz="1100"/>
            </a:p>
          </p:txBody>
        </p:sp>
        <p:sp>
          <p:nvSpPr>
            <p:cNvPr id="364" name="Google Shape;364;p42"/>
            <p:cNvSpPr/>
            <p:nvPr/>
          </p:nvSpPr>
          <p:spPr>
            <a:xfrm>
              <a:off x="4682125" y="2250675"/>
              <a:ext cx="2837700" cy="18318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 </a:t>
              </a:r>
              <a:endParaRPr sz="1100"/>
            </a:p>
          </p:txBody>
        </p:sp>
        <p:sp>
          <p:nvSpPr>
            <p:cNvPr id="365" name="Google Shape;365;p42"/>
            <p:cNvSpPr/>
            <p:nvPr/>
          </p:nvSpPr>
          <p:spPr>
            <a:xfrm>
              <a:off x="4919622" y="2740663"/>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SPECIAL OFFERS WEB PAGE</a:t>
              </a:r>
              <a:endParaRPr sz="1100"/>
            </a:p>
          </p:txBody>
        </p:sp>
        <p:sp>
          <p:nvSpPr>
            <p:cNvPr id="366" name="Google Shape;366;p42"/>
            <p:cNvSpPr txBox="1"/>
            <p:nvPr/>
          </p:nvSpPr>
          <p:spPr>
            <a:xfrm>
              <a:off x="4691310" y="2326875"/>
              <a:ext cx="2837700" cy="465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latin typeface="Nunito"/>
                  <a:ea typeface="Nunito"/>
                  <a:cs typeface="Nunito"/>
                  <a:sym typeface="Nunito"/>
                </a:rPr>
                <a:t>KOKO MEDIA CMS</a:t>
              </a:r>
              <a:endParaRPr b="1" sz="900">
                <a:latin typeface="Nunito"/>
                <a:ea typeface="Nunito"/>
                <a:cs typeface="Nunito"/>
                <a:sym typeface="Nunito"/>
              </a:endParaRPr>
            </a:p>
          </p:txBody>
        </p:sp>
      </p:grpSp>
      <p:grpSp>
        <p:nvGrpSpPr>
          <p:cNvPr id="367" name="Google Shape;367;p42"/>
          <p:cNvGrpSpPr/>
          <p:nvPr/>
        </p:nvGrpSpPr>
        <p:grpSpPr>
          <a:xfrm>
            <a:off x="5475542" y="1687509"/>
            <a:ext cx="1082421" cy="962934"/>
            <a:chOff x="7300722" y="2250013"/>
            <a:chExt cx="1443228" cy="1283913"/>
          </a:xfrm>
        </p:grpSpPr>
        <p:cxnSp>
          <p:nvCxnSpPr>
            <p:cNvPr id="368" name="Google Shape;368;p42"/>
            <p:cNvCxnSpPr/>
            <p:nvPr/>
          </p:nvCxnSpPr>
          <p:spPr>
            <a:xfrm flipH="1" rot="10800000">
              <a:off x="7300722" y="2250013"/>
              <a:ext cx="1437300" cy="814500"/>
            </a:xfrm>
            <a:prstGeom prst="straightConnector1">
              <a:avLst/>
            </a:prstGeom>
            <a:noFill/>
            <a:ln cap="flat" cmpd="sng" w="28575">
              <a:solidFill>
                <a:srgbClr val="FF9900"/>
              </a:solidFill>
              <a:prstDash val="solid"/>
              <a:round/>
              <a:headEnd len="med" w="med" type="none"/>
              <a:tailEnd len="med" w="med" type="triangle"/>
            </a:ln>
          </p:spPr>
        </p:cxnSp>
        <p:cxnSp>
          <p:nvCxnSpPr>
            <p:cNvPr id="369" name="Google Shape;369;p42"/>
            <p:cNvCxnSpPr/>
            <p:nvPr/>
          </p:nvCxnSpPr>
          <p:spPr>
            <a:xfrm flipH="1">
              <a:off x="7305450" y="2676525"/>
              <a:ext cx="1438500" cy="857400"/>
            </a:xfrm>
            <a:prstGeom prst="straightConnector1">
              <a:avLst/>
            </a:prstGeom>
            <a:noFill/>
            <a:ln cap="flat" cmpd="sng" w="28575">
              <a:solidFill>
                <a:srgbClr val="FF9900"/>
              </a:solidFill>
              <a:prstDash val="solid"/>
              <a:round/>
              <a:headEnd len="med" w="med" type="none"/>
              <a:tailEnd len="med" w="med" type="triangle"/>
            </a:ln>
          </p:spPr>
        </p:cxnSp>
      </p:grpSp>
      <p:grpSp>
        <p:nvGrpSpPr>
          <p:cNvPr id="370" name="Google Shape;370;p42"/>
          <p:cNvGrpSpPr/>
          <p:nvPr/>
        </p:nvGrpSpPr>
        <p:grpSpPr>
          <a:xfrm>
            <a:off x="4164806" y="2885963"/>
            <a:ext cx="821531" cy="593156"/>
            <a:chOff x="5553075" y="3847950"/>
            <a:chExt cx="1095375" cy="790875"/>
          </a:xfrm>
        </p:grpSpPr>
        <p:cxnSp>
          <p:nvCxnSpPr>
            <p:cNvPr id="371" name="Google Shape;371;p42"/>
            <p:cNvCxnSpPr/>
            <p:nvPr/>
          </p:nvCxnSpPr>
          <p:spPr>
            <a:xfrm>
              <a:off x="6648450" y="3857625"/>
              <a:ext cx="0" cy="781200"/>
            </a:xfrm>
            <a:prstGeom prst="straightConnector1">
              <a:avLst/>
            </a:prstGeom>
            <a:noFill/>
            <a:ln cap="flat" cmpd="sng" w="28575">
              <a:solidFill>
                <a:srgbClr val="FF9900"/>
              </a:solidFill>
              <a:prstDash val="solid"/>
              <a:round/>
              <a:headEnd len="med" w="med" type="none"/>
              <a:tailEnd len="med" w="med" type="triangle"/>
            </a:ln>
          </p:spPr>
        </p:cxnSp>
        <p:cxnSp>
          <p:nvCxnSpPr>
            <p:cNvPr id="372" name="Google Shape;372;p42"/>
            <p:cNvCxnSpPr/>
            <p:nvPr/>
          </p:nvCxnSpPr>
          <p:spPr>
            <a:xfrm rot="10800000">
              <a:off x="5553075" y="3847950"/>
              <a:ext cx="0" cy="781200"/>
            </a:xfrm>
            <a:prstGeom prst="straightConnector1">
              <a:avLst/>
            </a:prstGeom>
            <a:noFill/>
            <a:ln cap="flat" cmpd="sng" w="28575">
              <a:solidFill>
                <a:srgbClr val="FF9900"/>
              </a:solidFill>
              <a:prstDash val="solid"/>
              <a:round/>
              <a:headEnd len="med" w="med" type="none"/>
              <a:tailEnd len="med" w="med" type="triangle"/>
            </a:ln>
          </p:spPr>
        </p:cxnSp>
      </p:grpSp>
      <p:grpSp>
        <p:nvGrpSpPr>
          <p:cNvPr id="373" name="Google Shape;373;p42"/>
          <p:cNvGrpSpPr/>
          <p:nvPr/>
        </p:nvGrpSpPr>
        <p:grpSpPr>
          <a:xfrm>
            <a:off x="482861" y="969769"/>
            <a:ext cx="2485125" cy="3649950"/>
            <a:chOff x="643815" y="1293025"/>
            <a:chExt cx="3313500" cy="4866600"/>
          </a:xfrm>
        </p:grpSpPr>
        <p:sp>
          <p:nvSpPr>
            <p:cNvPr id="374" name="Google Shape;374;p42"/>
            <p:cNvSpPr/>
            <p:nvPr/>
          </p:nvSpPr>
          <p:spPr>
            <a:xfrm>
              <a:off x="643815" y="1293025"/>
              <a:ext cx="3313500" cy="4866600"/>
            </a:xfrm>
            <a:prstGeom prst="roundRect">
              <a:avLst>
                <a:gd fmla="val 16667" name="adj"/>
              </a:avLst>
            </a:prstGeom>
            <a:solidFill>
              <a:srgbClr val="FFFFFF"/>
            </a:solidFill>
            <a:ln cap="flat" cmpd="sng" w="2857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375" name="Google Shape;375;p42"/>
            <p:cNvSpPr/>
            <p:nvPr/>
          </p:nvSpPr>
          <p:spPr>
            <a:xfrm>
              <a:off x="872975" y="2839725"/>
              <a:ext cx="2837700" cy="1831800"/>
            </a:xfrm>
            <a:prstGeom prst="roundRect">
              <a:avLst>
                <a:gd fmla="val 16667" name="adj"/>
              </a:avLst>
            </a:prstGeom>
            <a:solidFill>
              <a:srgbClr val="D9D9D9"/>
            </a:solid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 </a:t>
              </a:r>
              <a:endParaRPr sz="1100"/>
            </a:p>
          </p:txBody>
        </p:sp>
        <p:sp>
          <p:nvSpPr>
            <p:cNvPr id="376" name="Google Shape;376;p42"/>
            <p:cNvSpPr/>
            <p:nvPr/>
          </p:nvSpPr>
          <p:spPr>
            <a:xfrm>
              <a:off x="1101272" y="3355575"/>
              <a:ext cx="2381100" cy="1104900"/>
            </a:xfrm>
            <a:prstGeom prst="roundRect">
              <a:avLst>
                <a:gd fmla="val 16667" name="adj"/>
              </a:avLst>
            </a:prstGeom>
            <a:solidFill>
              <a:srgbClr val="00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SPECIAL OFFERS WEBVIEW</a:t>
              </a:r>
              <a:endParaRPr sz="1100"/>
            </a:p>
          </p:txBody>
        </p:sp>
        <p:sp>
          <p:nvSpPr>
            <p:cNvPr id="377" name="Google Shape;377;p42"/>
            <p:cNvSpPr txBox="1"/>
            <p:nvPr/>
          </p:nvSpPr>
          <p:spPr>
            <a:xfrm>
              <a:off x="881710" y="1427900"/>
              <a:ext cx="2837700" cy="465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200">
                  <a:latin typeface="Nunito"/>
                  <a:ea typeface="Nunito"/>
                  <a:cs typeface="Nunito"/>
                  <a:sym typeface="Nunito"/>
                </a:rPr>
                <a:t>KP APP</a:t>
              </a:r>
              <a:endParaRPr b="1" sz="1200">
                <a:latin typeface="Nunito"/>
                <a:ea typeface="Nunito"/>
                <a:cs typeface="Nunito"/>
                <a:sym typeface="Nunito"/>
              </a:endParaRPr>
            </a:p>
          </p:txBody>
        </p:sp>
        <p:sp>
          <p:nvSpPr>
            <p:cNvPr id="378" name="Google Shape;378;p42"/>
            <p:cNvSpPr txBox="1"/>
            <p:nvPr/>
          </p:nvSpPr>
          <p:spPr>
            <a:xfrm>
              <a:off x="881710" y="2948625"/>
              <a:ext cx="2837700" cy="4656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latin typeface="Nunito"/>
                  <a:ea typeface="Nunito"/>
                  <a:cs typeface="Nunito"/>
                  <a:sym typeface="Nunito"/>
                </a:rPr>
                <a:t>SPECIAL OFFERS SCREEN</a:t>
              </a:r>
              <a:endParaRPr b="1" sz="900">
                <a:latin typeface="Nunito"/>
                <a:ea typeface="Nunito"/>
                <a:cs typeface="Nunito"/>
                <a:sym typeface="Nunito"/>
              </a:endParaRPr>
            </a:p>
          </p:txBody>
        </p:sp>
      </p:grpSp>
      <p:sp>
        <p:nvSpPr>
          <p:cNvPr id="379" name="Google Shape;379;p42"/>
          <p:cNvSpPr/>
          <p:nvPr/>
        </p:nvSpPr>
        <p:spPr>
          <a:xfrm>
            <a:off x="5712950" y="492425"/>
            <a:ext cx="1200300" cy="715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Static Auth between KOKO Media and KOKOsoko</a:t>
            </a:r>
            <a:endParaRPr sz="900">
              <a:latin typeface="Nunito"/>
              <a:ea typeface="Nunito"/>
              <a:cs typeface="Nunito"/>
              <a:sym typeface="Nunito"/>
            </a:endParaRPr>
          </a:p>
        </p:txBody>
      </p:sp>
      <p:grpSp>
        <p:nvGrpSpPr>
          <p:cNvPr id="380" name="Google Shape;380;p42"/>
          <p:cNvGrpSpPr/>
          <p:nvPr/>
        </p:nvGrpSpPr>
        <p:grpSpPr>
          <a:xfrm>
            <a:off x="2587892" y="2253884"/>
            <a:ext cx="1082421" cy="962934"/>
            <a:chOff x="7300722" y="2250013"/>
            <a:chExt cx="1443228" cy="1283913"/>
          </a:xfrm>
        </p:grpSpPr>
        <p:cxnSp>
          <p:nvCxnSpPr>
            <p:cNvPr id="381" name="Google Shape;381;p42"/>
            <p:cNvCxnSpPr/>
            <p:nvPr/>
          </p:nvCxnSpPr>
          <p:spPr>
            <a:xfrm flipH="1" rot="10800000">
              <a:off x="7300722" y="2250013"/>
              <a:ext cx="1437300" cy="814500"/>
            </a:xfrm>
            <a:prstGeom prst="straightConnector1">
              <a:avLst/>
            </a:prstGeom>
            <a:noFill/>
            <a:ln cap="flat" cmpd="sng" w="28575">
              <a:solidFill>
                <a:srgbClr val="FF9900"/>
              </a:solidFill>
              <a:prstDash val="solid"/>
              <a:round/>
              <a:headEnd len="med" w="med" type="none"/>
              <a:tailEnd len="med" w="med" type="triangle"/>
            </a:ln>
          </p:spPr>
        </p:cxnSp>
        <p:cxnSp>
          <p:nvCxnSpPr>
            <p:cNvPr id="382" name="Google Shape;382;p42"/>
            <p:cNvCxnSpPr/>
            <p:nvPr/>
          </p:nvCxnSpPr>
          <p:spPr>
            <a:xfrm flipH="1">
              <a:off x="7305450" y="2676525"/>
              <a:ext cx="1438500" cy="857400"/>
            </a:xfrm>
            <a:prstGeom prst="straightConnector1">
              <a:avLst/>
            </a:prstGeom>
            <a:noFill/>
            <a:ln cap="flat" cmpd="sng" w="28575">
              <a:solidFill>
                <a:srgbClr val="FF9900"/>
              </a:solidFill>
              <a:prstDash val="solid"/>
              <a:round/>
              <a:headEnd len="med" w="med" type="none"/>
              <a:tailEnd len="med" w="med" type="triangl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App Data Required</a:t>
            </a:r>
            <a:endParaRPr/>
          </a:p>
        </p:txBody>
      </p:sp>
      <p:sp>
        <p:nvSpPr>
          <p:cNvPr id="388" name="Google Shape;388;p43"/>
          <p:cNvSpPr txBox="1"/>
          <p:nvPr/>
        </p:nvSpPr>
        <p:spPr>
          <a:xfrm>
            <a:off x="441850" y="1031300"/>
            <a:ext cx="8358300" cy="3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Nunito"/>
                <a:ea typeface="Nunito"/>
                <a:cs typeface="Nunito"/>
                <a:sym typeface="Nunito"/>
              </a:rPr>
              <a:t>The KP app should be able to send 3 bits of data to the web application.</a:t>
            </a:r>
            <a:endParaRPr sz="1800">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KP Serial</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Agent shop name</a:t>
            </a:r>
            <a:endParaRPr sz="1800">
              <a:solidFill>
                <a:schemeClr val="dk1"/>
              </a:solidFill>
              <a:latin typeface="Nunito"/>
              <a:ea typeface="Nunito"/>
              <a:cs typeface="Nunito"/>
              <a:sym typeface="Nunito"/>
            </a:endParaRPr>
          </a:p>
          <a:p>
            <a:pPr indent="-342900" lvl="0" marL="457200" rtl="0" algn="l">
              <a:spcBef>
                <a:spcPts val="0"/>
              </a:spcBef>
              <a:spcAft>
                <a:spcPts val="0"/>
              </a:spcAft>
              <a:buClr>
                <a:schemeClr val="dk1"/>
              </a:buClr>
              <a:buSzPts val="1800"/>
              <a:buFont typeface="Nunito"/>
              <a:buAutoNum type="arabicPeriod"/>
            </a:pPr>
            <a:r>
              <a:rPr lang="en" sz="1800">
                <a:solidFill>
                  <a:schemeClr val="dk1"/>
                </a:solidFill>
                <a:latin typeface="Nunito"/>
                <a:ea typeface="Nunito"/>
                <a:cs typeface="Nunito"/>
                <a:sym typeface="Nunito"/>
              </a:rPr>
              <a:t>Agent neighbourhood</a:t>
            </a:r>
            <a:endParaRPr sz="18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Special Offers Screen Loading (KP App)</a:t>
            </a:r>
            <a:endParaRPr/>
          </a:p>
        </p:txBody>
      </p:sp>
      <p:sp>
        <p:nvSpPr>
          <p:cNvPr id="395" name="Google Shape;395;p44"/>
          <p:cNvSpPr/>
          <p:nvPr/>
        </p:nvSpPr>
        <p:spPr>
          <a:xfrm>
            <a:off x="197475" y="1760044"/>
            <a:ext cx="940200" cy="564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START</a:t>
            </a:r>
            <a:endParaRPr sz="1100"/>
          </a:p>
        </p:txBody>
      </p:sp>
      <p:sp>
        <p:nvSpPr>
          <p:cNvPr id="396" name="Google Shape;396;p44"/>
          <p:cNvSpPr/>
          <p:nvPr/>
        </p:nvSpPr>
        <p:spPr>
          <a:xfrm>
            <a:off x="1741856" y="1639219"/>
            <a:ext cx="14838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KP app fetches the Special Offers page URL from KOKO Core using the Ad Zone tag.</a:t>
            </a:r>
            <a:endParaRPr sz="1100"/>
          </a:p>
        </p:txBody>
      </p:sp>
      <p:cxnSp>
        <p:nvCxnSpPr>
          <p:cNvPr id="397" name="Google Shape;397;p44"/>
          <p:cNvCxnSpPr>
            <a:stCxn id="395" idx="3"/>
            <a:endCxn id="396" idx="1"/>
          </p:cNvCxnSpPr>
          <p:nvPr/>
        </p:nvCxnSpPr>
        <p:spPr>
          <a:xfrm>
            <a:off x="1137675" y="2042044"/>
            <a:ext cx="604200" cy="0"/>
          </a:xfrm>
          <a:prstGeom prst="straightConnector1">
            <a:avLst/>
          </a:prstGeom>
          <a:noFill/>
          <a:ln cap="flat" cmpd="sng" w="28575">
            <a:solidFill>
              <a:schemeClr val="dk2"/>
            </a:solidFill>
            <a:prstDash val="solid"/>
            <a:round/>
            <a:headEnd len="med" w="med" type="none"/>
            <a:tailEnd len="med" w="med" type="triangle"/>
          </a:ln>
        </p:spPr>
      </p:cxnSp>
      <p:sp>
        <p:nvSpPr>
          <p:cNvPr id="398" name="Google Shape;398;p44"/>
          <p:cNvSpPr/>
          <p:nvPr/>
        </p:nvSpPr>
        <p:spPr>
          <a:xfrm>
            <a:off x="3705788" y="1639219"/>
            <a:ext cx="17196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KP app appends the KP ID and related variables to the Special Offers page URL as a URL variable.</a:t>
            </a:r>
            <a:endParaRPr sz="1100"/>
          </a:p>
        </p:txBody>
      </p:sp>
      <p:cxnSp>
        <p:nvCxnSpPr>
          <p:cNvPr id="399" name="Google Shape;399;p44"/>
          <p:cNvCxnSpPr>
            <a:stCxn id="396" idx="3"/>
            <a:endCxn id="398" idx="1"/>
          </p:cNvCxnSpPr>
          <p:nvPr/>
        </p:nvCxnSpPr>
        <p:spPr>
          <a:xfrm>
            <a:off x="3225656" y="2042119"/>
            <a:ext cx="480000" cy="0"/>
          </a:xfrm>
          <a:prstGeom prst="straightConnector1">
            <a:avLst/>
          </a:prstGeom>
          <a:noFill/>
          <a:ln cap="flat" cmpd="sng" w="28575">
            <a:solidFill>
              <a:schemeClr val="dk2"/>
            </a:solidFill>
            <a:prstDash val="solid"/>
            <a:round/>
            <a:headEnd len="med" w="med" type="none"/>
            <a:tailEnd len="med" w="med" type="triangle"/>
          </a:ln>
        </p:spPr>
      </p:cxnSp>
      <p:sp>
        <p:nvSpPr>
          <p:cNvPr id="400" name="Google Shape;400;p44"/>
          <p:cNvSpPr/>
          <p:nvPr/>
        </p:nvSpPr>
        <p:spPr>
          <a:xfrm>
            <a:off x="5918269" y="1639219"/>
            <a:ext cx="14838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KP app creates a webview component and loads the Special Offers web page in it.</a:t>
            </a:r>
            <a:endParaRPr sz="1100"/>
          </a:p>
        </p:txBody>
      </p:sp>
      <p:cxnSp>
        <p:nvCxnSpPr>
          <p:cNvPr id="401" name="Google Shape;401;p44"/>
          <p:cNvCxnSpPr>
            <a:stCxn id="398" idx="3"/>
            <a:endCxn id="400" idx="1"/>
          </p:cNvCxnSpPr>
          <p:nvPr/>
        </p:nvCxnSpPr>
        <p:spPr>
          <a:xfrm>
            <a:off x="5425388" y="2042119"/>
            <a:ext cx="492900" cy="0"/>
          </a:xfrm>
          <a:prstGeom prst="straightConnector1">
            <a:avLst/>
          </a:prstGeom>
          <a:noFill/>
          <a:ln cap="flat" cmpd="sng" w="28575">
            <a:solidFill>
              <a:schemeClr val="dk2"/>
            </a:solidFill>
            <a:prstDash val="solid"/>
            <a:round/>
            <a:headEnd len="med" w="med" type="none"/>
            <a:tailEnd len="med" w="med" type="triangle"/>
          </a:ln>
        </p:spPr>
      </p:cxnSp>
      <p:sp>
        <p:nvSpPr>
          <p:cNvPr id="402" name="Google Shape;402;p44"/>
          <p:cNvSpPr/>
          <p:nvPr/>
        </p:nvSpPr>
        <p:spPr>
          <a:xfrm>
            <a:off x="8006475" y="1760044"/>
            <a:ext cx="940200" cy="564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STOP</a:t>
            </a:r>
            <a:endParaRPr sz="1100"/>
          </a:p>
        </p:txBody>
      </p:sp>
      <p:cxnSp>
        <p:nvCxnSpPr>
          <p:cNvPr id="403" name="Google Shape;403;p44"/>
          <p:cNvCxnSpPr>
            <a:stCxn id="400" idx="3"/>
            <a:endCxn id="402" idx="1"/>
          </p:cNvCxnSpPr>
          <p:nvPr/>
        </p:nvCxnSpPr>
        <p:spPr>
          <a:xfrm>
            <a:off x="7402069" y="2042119"/>
            <a:ext cx="604500" cy="0"/>
          </a:xfrm>
          <a:prstGeom prst="straightConnector1">
            <a:avLst/>
          </a:prstGeom>
          <a:noFill/>
          <a:ln cap="flat" cmpd="sng" w="28575">
            <a:solidFill>
              <a:schemeClr val="dk2"/>
            </a:solidFill>
            <a:prstDash val="solid"/>
            <a:round/>
            <a:headEnd len="med" w="med" type="none"/>
            <a:tailEnd len="med" w="med" type="triangle"/>
          </a:ln>
        </p:spPr>
      </p:cxnSp>
      <p:sp>
        <p:nvSpPr>
          <p:cNvPr id="404" name="Google Shape;404;p44"/>
          <p:cNvSpPr/>
          <p:nvPr/>
        </p:nvSpPr>
        <p:spPr>
          <a:xfrm>
            <a:off x="1741856" y="2733863"/>
            <a:ext cx="1483800" cy="12144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e.g. https://prod-media.kokodigitalmedia.com/special-offers</a:t>
            </a:r>
            <a:endParaRPr sz="1100"/>
          </a:p>
        </p:txBody>
      </p:sp>
      <p:sp>
        <p:nvSpPr>
          <p:cNvPr id="405" name="Google Shape;405;p44"/>
          <p:cNvSpPr/>
          <p:nvPr/>
        </p:nvSpPr>
        <p:spPr>
          <a:xfrm>
            <a:off x="0" y="2733863"/>
            <a:ext cx="1483800" cy="744300"/>
          </a:xfrm>
          <a:prstGeom prst="rect">
            <a:avLst/>
          </a:prstGeom>
          <a:solidFill>
            <a:srgbClr val="00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TRIGGER: Tap the Special Offers button on the Home Screen</a:t>
            </a:r>
            <a:endParaRPr sz="1100"/>
          </a:p>
        </p:txBody>
      </p:sp>
      <p:sp>
        <p:nvSpPr>
          <p:cNvPr id="406" name="Google Shape;406;p44"/>
          <p:cNvSpPr/>
          <p:nvPr/>
        </p:nvSpPr>
        <p:spPr>
          <a:xfrm>
            <a:off x="3830063" y="2733863"/>
            <a:ext cx="1483800" cy="19665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e.g. </a:t>
            </a:r>
            <a:r>
              <a:rPr lang="en" sz="1100" u="sng">
                <a:solidFill>
                  <a:schemeClr val="hlink"/>
                </a:solidFill>
                <a:hlinkClick r:id="rId3"/>
              </a:rPr>
              <a:t>https://prod-media.kokodigitalmedia.com/special-offers?kp_serial=kpid_1234;shopname=Alpha;neighbourhood=Uthiru</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Variables:</a:t>
            </a:r>
            <a:endParaRPr sz="1100"/>
          </a:p>
          <a:p>
            <a:pPr indent="0" lvl="0" marL="0" rtl="0" algn="l">
              <a:spcBef>
                <a:spcPts val="0"/>
              </a:spcBef>
              <a:spcAft>
                <a:spcPts val="0"/>
              </a:spcAft>
              <a:buNone/>
            </a:pPr>
            <a:r>
              <a:rPr lang="en" sz="1100"/>
              <a:t>- KP Serial</a:t>
            </a:r>
            <a:endParaRPr sz="1100"/>
          </a:p>
          <a:p>
            <a:pPr indent="0" lvl="0" marL="0" rtl="0" algn="l">
              <a:spcBef>
                <a:spcPts val="0"/>
              </a:spcBef>
              <a:spcAft>
                <a:spcPts val="0"/>
              </a:spcAft>
              <a:buNone/>
            </a:pPr>
            <a:r>
              <a:rPr lang="en" sz="1100"/>
              <a:t>- Shop Name</a:t>
            </a:r>
            <a:endParaRPr sz="1100"/>
          </a:p>
          <a:p>
            <a:pPr indent="0" lvl="0" marL="0" rtl="0" algn="l">
              <a:spcBef>
                <a:spcPts val="0"/>
              </a:spcBef>
              <a:spcAft>
                <a:spcPts val="0"/>
              </a:spcAft>
              <a:buNone/>
            </a:pPr>
            <a:r>
              <a:rPr lang="en" sz="1100"/>
              <a:t>- Neighbourhood</a:t>
            </a:r>
            <a:endParaRPr sz="1100"/>
          </a:p>
        </p:txBody>
      </p:sp>
      <p:pic>
        <p:nvPicPr>
          <p:cNvPr id="407" name="Google Shape;407;p44"/>
          <p:cNvPicPr preferRelativeResize="0"/>
          <p:nvPr/>
        </p:nvPicPr>
        <p:blipFill>
          <a:blip r:embed="rId4">
            <a:alphaModFix/>
          </a:blip>
          <a:stretch>
            <a:fillRect/>
          </a:stretch>
        </p:blipFill>
        <p:spPr>
          <a:xfrm>
            <a:off x="5733950" y="2751742"/>
            <a:ext cx="1852502" cy="100927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Special Offers Page Loading (Webview)</a:t>
            </a:r>
            <a:endParaRPr/>
          </a:p>
        </p:txBody>
      </p:sp>
      <p:sp>
        <p:nvSpPr>
          <p:cNvPr id="414" name="Google Shape;414;p45"/>
          <p:cNvSpPr/>
          <p:nvPr/>
        </p:nvSpPr>
        <p:spPr>
          <a:xfrm>
            <a:off x="197475" y="1760044"/>
            <a:ext cx="940200" cy="564000"/>
          </a:xfrm>
          <a:prstGeom prst="roundRect">
            <a:avLst>
              <a:gd fmla="val 16667" name="adj"/>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START</a:t>
            </a:r>
            <a:endParaRPr sz="1100"/>
          </a:p>
        </p:txBody>
      </p:sp>
      <p:sp>
        <p:nvSpPr>
          <p:cNvPr id="415" name="Google Shape;415;p45"/>
          <p:cNvSpPr/>
          <p:nvPr/>
        </p:nvSpPr>
        <p:spPr>
          <a:xfrm>
            <a:off x="1741850" y="1566325"/>
            <a:ext cx="1483800" cy="9510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Special Offers page sends fetches the KP Serial and related variables from its URL..</a:t>
            </a:r>
            <a:endParaRPr sz="1100"/>
          </a:p>
        </p:txBody>
      </p:sp>
      <p:cxnSp>
        <p:nvCxnSpPr>
          <p:cNvPr id="416" name="Google Shape;416;p45"/>
          <p:cNvCxnSpPr>
            <a:stCxn id="414" idx="3"/>
            <a:endCxn id="415" idx="1"/>
          </p:cNvCxnSpPr>
          <p:nvPr/>
        </p:nvCxnSpPr>
        <p:spPr>
          <a:xfrm flipH="1" rot="10800000">
            <a:off x="1137675" y="2041744"/>
            <a:ext cx="604200" cy="300"/>
          </a:xfrm>
          <a:prstGeom prst="straightConnector1">
            <a:avLst/>
          </a:prstGeom>
          <a:noFill/>
          <a:ln cap="flat" cmpd="sng" w="28575">
            <a:solidFill>
              <a:schemeClr val="dk2"/>
            </a:solidFill>
            <a:prstDash val="solid"/>
            <a:round/>
            <a:headEnd len="med" w="med" type="none"/>
            <a:tailEnd len="med" w="med" type="triangle"/>
          </a:ln>
        </p:spPr>
      </p:cxnSp>
      <p:sp>
        <p:nvSpPr>
          <p:cNvPr id="417" name="Google Shape;417;p45"/>
          <p:cNvSpPr/>
          <p:nvPr/>
        </p:nvSpPr>
        <p:spPr>
          <a:xfrm>
            <a:off x="3830075" y="1405975"/>
            <a:ext cx="1483800" cy="12144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Special Offers page appends the KP Serial to the Ad Zone tag of each app slot on the page as a keyword.</a:t>
            </a:r>
            <a:endParaRPr sz="1100"/>
          </a:p>
        </p:txBody>
      </p:sp>
      <p:cxnSp>
        <p:nvCxnSpPr>
          <p:cNvPr id="418" name="Google Shape;418;p45"/>
          <p:cNvCxnSpPr>
            <a:stCxn id="415" idx="3"/>
            <a:endCxn id="417" idx="1"/>
          </p:cNvCxnSpPr>
          <p:nvPr/>
        </p:nvCxnSpPr>
        <p:spPr>
          <a:xfrm flipH="1" rot="10800000">
            <a:off x="3225650" y="2013325"/>
            <a:ext cx="604500" cy="28500"/>
          </a:xfrm>
          <a:prstGeom prst="straightConnector1">
            <a:avLst/>
          </a:prstGeom>
          <a:noFill/>
          <a:ln cap="flat" cmpd="sng" w="28575">
            <a:solidFill>
              <a:schemeClr val="dk2"/>
            </a:solidFill>
            <a:prstDash val="solid"/>
            <a:round/>
            <a:headEnd len="med" w="med" type="none"/>
            <a:tailEnd len="med" w="med" type="triangle"/>
          </a:ln>
        </p:spPr>
      </p:cxnSp>
      <p:sp>
        <p:nvSpPr>
          <p:cNvPr id="419" name="Google Shape;419;p45"/>
          <p:cNvSpPr/>
          <p:nvPr/>
        </p:nvSpPr>
        <p:spPr>
          <a:xfrm>
            <a:off x="5918275" y="1459600"/>
            <a:ext cx="1689900" cy="11121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For each Ad Zone tag, Ad Butler matches the KP Serial for each Ad Zone and returns the appropriate results for display.</a:t>
            </a:r>
            <a:endParaRPr sz="1100"/>
          </a:p>
        </p:txBody>
      </p:sp>
      <p:cxnSp>
        <p:nvCxnSpPr>
          <p:cNvPr id="420" name="Google Shape;420;p45"/>
          <p:cNvCxnSpPr>
            <a:stCxn id="417" idx="3"/>
            <a:endCxn id="419" idx="1"/>
          </p:cNvCxnSpPr>
          <p:nvPr/>
        </p:nvCxnSpPr>
        <p:spPr>
          <a:xfrm>
            <a:off x="5313875" y="2013175"/>
            <a:ext cx="604500" cy="2400"/>
          </a:xfrm>
          <a:prstGeom prst="straightConnector1">
            <a:avLst/>
          </a:prstGeom>
          <a:noFill/>
          <a:ln cap="flat" cmpd="sng" w="28575">
            <a:solidFill>
              <a:schemeClr val="dk2"/>
            </a:solidFill>
            <a:prstDash val="solid"/>
            <a:round/>
            <a:headEnd len="med" w="med" type="none"/>
            <a:tailEnd len="med" w="med" type="triangle"/>
          </a:ln>
        </p:spPr>
      </p:cxnSp>
      <p:sp>
        <p:nvSpPr>
          <p:cNvPr id="421" name="Google Shape;421;p45"/>
          <p:cNvSpPr/>
          <p:nvPr/>
        </p:nvSpPr>
        <p:spPr>
          <a:xfrm>
            <a:off x="1638919" y="2733863"/>
            <a:ext cx="1689900" cy="12144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e.g.</a:t>
            </a:r>
            <a:endParaRPr sz="1100"/>
          </a:p>
          <a:p>
            <a:pPr indent="0" lvl="0" marL="0" rtl="0" algn="l">
              <a:spcBef>
                <a:spcPts val="0"/>
              </a:spcBef>
              <a:spcAft>
                <a:spcPts val="0"/>
              </a:spcAft>
              <a:buNone/>
            </a:pPr>
            <a:r>
              <a:rPr lang="en" sz="1100"/>
              <a:t>kp_serial = ‘kpid_1234’</a:t>
            </a:r>
            <a:endParaRPr sz="1100"/>
          </a:p>
          <a:p>
            <a:pPr indent="0" lvl="0" marL="0" rtl="0" algn="l">
              <a:spcBef>
                <a:spcPts val="0"/>
              </a:spcBef>
              <a:spcAft>
                <a:spcPts val="0"/>
              </a:spcAft>
              <a:buNone/>
            </a:pPr>
            <a:r>
              <a:rPr lang="en" sz="1100"/>
              <a:t>shopname = “Alpha Shop”</a:t>
            </a:r>
            <a:endParaRPr sz="1100"/>
          </a:p>
          <a:p>
            <a:pPr indent="0" lvl="0" marL="0" rtl="0" algn="l">
              <a:spcBef>
                <a:spcPts val="0"/>
              </a:spcBef>
              <a:spcAft>
                <a:spcPts val="0"/>
              </a:spcAft>
              <a:buNone/>
            </a:pPr>
            <a:r>
              <a:rPr lang="en" sz="1100"/>
              <a:t>neighbourhood = “Uthiru”</a:t>
            </a:r>
            <a:endParaRPr sz="1100"/>
          </a:p>
        </p:txBody>
      </p:sp>
      <p:sp>
        <p:nvSpPr>
          <p:cNvPr id="422" name="Google Shape;422;p45"/>
          <p:cNvSpPr/>
          <p:nvPr/>
        </p:nvSpPr>
        <p:spPr>
          <a:xfrm>
            <a:off x="53719" y="2733863"/>
            <a:ext cx="1208700" cy="878700"/>
          </a:xfrm>
          <a:prstGeom prst="rect">
            <a:avLst/>
          </a:prstGeom>
          <a:solidFill>
            <a:srgbClr val="00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TRIGGER: Load the Special Offers web page in the webview.</a:t>
            </a:r>
            <a:endParaRPr sz="1100"/>
          </a:p>
        </p:txBody>
      </p:sp>
      <p:sp>
        <p:nvSpPr>
          <p:cNvPr id="423" name="Google Shape;423;p45"/>
          <p:cNvSpPr/>
          <p:nvPr/>
        </p:nvSpPr>
        <p:spPr>
          <a:xfrm>
            <a:off x="3830063" y="2733863"/>
            <a:ext cx="1483800" cy="17247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e.g. https://servedbyadbutler.com/adserve/;ID=173609;size=0x0;setID=354256;type=json;</a:t>
            </a:r>
            <a:r>
              <a:rPr lang="en" sz="1100">
                <a:solidFill>
                  <a:srgbClr val="FF0000"/>
                </a:solidFill>
              </a:rPr>
              <a:t>keywords=kp_serial_1234;</a:t>
            </a:r>
            <a:r>
              <a:rPr lang="en" sz="1100"/>
              <a:t>click=CLICK_MACRO_PLACEHOLDER</a:t>
            </a:r>
            <a:endParaRPr sz="1100"/>
          </a:p>
        </p:txBody>
      </p:sp>
      <p:sp>
        <p:nvSpPr>
          <p:cNvPr id="424" name="Google Shape;424;p45"/>
          <p:cNvSpPr/>
          <p:nvPr/>
        </p:nvSpPr>
        <p:spPr>
          <a:xfrm>
            <a:off x="5918269" y="2733863"/>
            <a:ext cx="1689900" cy="17247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NB: </a:t>
            </a:r>
            <a:endParaRPr b="1" sz="1100"/>
          </a:p>
          <a:p>
            <a:pPr indent="0" lvl="0" marL="0" rtl="0" algn="l">
              <a:spcBef>
                <a:spcPts val="0"/>
              </a:spcBef>
              <a:spcAft>
                <a:spcPts val="0"/>
              </a:spcAft>
              <a:buNone/>
            </a:pPr>
            <a:r>
              <a:rPr b="1" lang="en" sz="1100"/>
              <a:t>THIS ENABLES KP-LEVEL TARGETED APPS TO DISPLAY ONLY IN SELECTED KPS.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NON KP-LEVEL TARGETED APPS WILL DISPLAY ON ANY KP.</a:t>
            </a:r>
            <a:endParaRPr b="1" sz="1100"/>
          </a:p>
        </p:txBody>
      </p:sp>
      <p:sp>
        <p:nvSpPr>
          <p:cNvPr id="425" name="Google Shape;425;p45"/>
          <p:cNvSpPr/>
          <p:nvPr/>
        </p:nvSpPr>
        <p:spPr>
          <a:xfrm>
            <a:off x="8212350" y="1797056"/>
            <a:ext cx="489900" cy="489900"/>
          </a:xfrm>
          <a:prstGeom prst="ellipse">
            <a:avLst/>
          </a:prstGeom>
          <a:solidFill>
            <a:srgbClr val="FF0000"/>
          </a:solid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rPr>
              <a:t>2</a:t>
            </a:r>
            <a:endParaRPr b="1" sz="1500">
              <a:solidFill>
                <a:srgbClr val="FFFFFF"/>
              </a:solidFill>
            </a:endParaRPr>
          </a:p>
        </p:txBody>
      </p:sp>
      <p:cxnSp>
        <p:nvCxnSpPr>
          <p:cNvPr id="426" name="Google Shape;426;p45"/>
          <p:cNvCxnSpPr>
            <a:stCxn id="419" idx="3"/>
            <a:endCxn id="425" idx="2"/>
          </p:cNvCxnSpPr>
          <p:nvPr/>
        </p:nvCxnSpPr>
        <p:spPr>
          <a:xfrm>
            <a:off x="7608175" y="2015650"/>
            <a:ext cx="604200" cy="26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Special Offers Content (Apps) Loading</a:t>
            </a:r>
            <a:endParaRPr/>
          </a:p>
        </p:txBody>
      </p:sp>
      <p:sp>
        <p:nvSpPr>
          <p:cNvPr id="433" name="Google Shape;433;p46"/>
          <p:cNvSpPr/>
          <p:nvPr/>
        </p:nvSpPr>
        <p:spPr>
          <a:xfrm>
            <a:off x="2014950" y="1639219"/>
            <a:ext cx="15870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Special Offers page extracts the app url, icon url and description for each app slot from the Ad Butler result.</a:t>
            </a:r>
            <a:endParaRPr sz="1100"/>
          </a:p>
        </p:txBody>
      </p:sp>
      <p:cxnSp>
        <p:nvCxnSpPr>
          <p:cNvPr id="434" name="Google Shape;434;p46"/>
          <p:cNvCxnSpPr>
            <a:stCxn id="435" idx="6"/>
            <a:endCxn id="433" idx="1"/>
          </p:cNvCxnSpPr>
          <p:nvPr/>
        </p:nvCxnSpPr>
        <p:spPr>
          <a:xfrm>
            <a:off x="1137375" y="2042006"/>
            <a:ext cx="877500" cy="0"/>
          </a:xfrm>
          <a:prstGeom prst="straightConnector1">
            <a:avLst/>
          </a:prstGeom>
          <a:noFill/>
          <a:ln cap="flat" cmpd="sng" w="28575">
            <a:solidFill>
              <a:schemeClr val="dk2"/>
            </a:solidFill>
            <a:prstDash val="solid"/>
            <a:round/>
            <a:headEnd len="med" w="med" type="none"/>
            <a:tailEnd len="med" w="med" type="triangle"/>
          </a:ln>
        </p:spPr>
      </p:cxnSp>
      <p:sp>
        <p:nvSpPr>
          <p:cNvPr id="436" name="Google Shape;436;p46"/>
          <p:cNvSpPr/>
          <p:nvPr/>
        </p:nvSpPr>
        <p:spPr>
          <a:xfrm>
            <a:off x="5492400" y="1639219"/>
            <a:ext cx="1890300" cy="805800"/>
          </a:xfrm>
          <a:prstGeom prst="rect">
            <a:avLst/>
          </a:prstGeom>
          <a:solidFill>
            <a:srgbClr val="FFFFFF"/>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Special Offers page appends the KP info from the KP app to each app url for propagation into the apps.</a:t>
            </a:r>
            <a:endParaRPr sz="1100"/>
          </a:p>
        </p:txBody>
      </p:sp>
      <p:cxnSp>
        <p:nvCxnSpPr>
          <p:cNvPr id="437" name="Google Shape;437;p46"/>
          <p:cNvCxnSpPr>
            <a:stCxn id="433" idx="3"/>
            <a:endCxn id="436" idx="1"/>
          </p:cNvCxnSpPr>
          <p:nvPr/>
        </p:nvCxnSpPr>
        <p:spPr>
          <a:xfrm>
            <a:off x="3601950" y="2042119"/>
            <a:ext cx="1890600" cy="0"/>
          </a:xfrm>
          <a:prstGeom prst="straightConnector1">
            <a:avLst/>
          </a:prstGeom>
          <a:noFill/>
          <a:ln cap="flat" cmpd="sng" w="28575">
            <a:solidFill>
              <a:schemeClr val="dk2"/>
            </a:solidFill>
            <a:prstDash val="solid"/>
            <a:round/>
            <a:headEnd len="med" w="med" type="none"/>
            <a:tailEnd len="med" w="med" type="triangle"/>
          </a:ln>
        </p:spPr>
      </p:cxnSp>
      <p:cxnSp>
        <p:nvCxnSpPr>
          <p:cNvPr id="438" name="Google Shape;438;p46"/>
          <p:cNvCxnSpPr>
            <a:stCxn id="436" idx="3"/>
            <a:endCxn id="439" idx="1"/>
          </p:cNvCxnSpPr>
          <p:nvPr/>
        </p:nvCxnSpPr>
        <p:spPr>
          <a:xfrm>
            <a:off x="7382700" y="2042119"/>
            <a:ext cx="623700" cy="0"/>
          </a:xfrm>
          <a:prstGeom prst="straightConnector1">
            <a:avLst/>
          </a:prstGeom>
          <a:noFill/>
          <a:ln cap="flat" cmpd="sng" w="28575">
            <a:solidFill>
              <a:schemeClr val="dk2"/>
            </a:solidFill>
            <a:prstDash val="solid"/>
            <a:round/>
            <a:headEnd len="med" w="med" type="none"/>
            <a:tailEnd len="med" w="med" type="triangle"/>
          </a:ln>
        </p:spPr>
      </p:cxnSp>
      <p:sp>
        <p:nvSpPr>
          <p:cNvPr id="440" name="Google Shape;440;p46"/>
          <p:cNvSpPr/>
          <p:nvPr/>
        </p:nvSpPr>
        <p:spPr>
          <a:xfrm>
            <a:off x="647475" y="2733863"/>
            <a:ext cx="4550100" cy="17415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a:t>
            </a:r>
            <a:endParaRPr sz="1100"/>
          </a:p>
          <a:p>
            <a:pPr indent="0" lvl="0" marL="0" rtl="0" algn="l">
              <a:spcBef>
                <a:spcPts val="0"/>
              </a:spcBef>
              <a:spcAft>
                <a:spcPts val="0"/>
              </a:spcAft>
              <a:buNone/>
            </a:pPr>
            <a:r>
              <a:rPr lang="en" sz="1100"/>
              <a:t>“body”:””</a:t>
            </a:r>
            <a:r>
              <a:rPr lang="en" sz="1100" u="sng">
                <a:solidFill>
                  <a:schemeClr val="hlink"/>
                </a:solidFill>
                <a:hlinkClick r:id="rId3"/>
              </a:rPr>
              <a:t>https://kokosoko.kokodigitalmedia.com</a:t>
            </a:r>
            <a:r>
              <a:rPr lang="en" sz="1100"/>
              <a:t>”,</a:t>
            </a:r>
            <a:endParaRPr sz="1100"/>
          </a:p>
          <a:p>
            <a:pPr indent="0" lvl="0" marL="0" rtl="0" algn="l">
              <a:spcBef>
                <a:spcPts val="0"/>
              </a:spcBef>
              <a:spcAft>
                <a:spcPts val="0"/>
              </a:spcAft>
              <a:buNone/>
            </a:pPr>
            <a:r>
              <a:rPr lang="en" sz="1100"/>
              <a:t>“image_url”: “https//:assets.kokodigitalmedia.com/appicons/kokosoko.png”,</a:t>
            </a:r>
            <a:endParaRPr sz="1100"/>
          </a:p>
          <a:p>
            <a:pPr indent="0" lvl="0" marL="0" rtl="0" algn="l">
              <a:spcBef>
                <a:spcPts val="0"/>
              </a:spcBef>
              <a:spcAft>
                <a:spcPts val="0"/>
              </a:spcAft>
              <a:buNone/>
            </a:pPr>
            <a:r>
              <a:rPr lang="en" sz="1100"/>
              <a:t> “alt_text”: “Buy amazing products from KOKO Soko”</a:t>
            </a:r>
            <a:endParaRPr sz="1100"/>
          </a:p>
          <a:p>
            <a:pPr indent="0" lvl="0" marL="0" rtl="0" algn="l">
              <a:spcBef>
                <a:spcPts val="0"/>
              </a:spcBef>
              <a:spcAft>
                <a:spcPts val="0"/>
              </a:spcAft>
              <a:buNone/>
            </a:pP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NB:</a:t>
            </a:r>
            <a:endParaRPr b="1" sz="1100"/>
          </a:p>
          <a:p>
            <a:pPr indent="0" lvl="0" marL="0" rtl="0" algn="l">
              <a:spcBef>
                <a:spcPts val="0"/>
              </a:spcBef>
              <a:spcAft>
                <a:spcPts val="0"/>
              </a:spcAft>
              <a:buNone/>
            </a:pPr>
            <a:r>
              <a:rPr b="1" lang="en" sz="1100"/>
              <a:t>body = App url link</a:t>
            </a:r>
            <a:endParaRPr b="1" sz="1100"/>
          </a:p>
          <a:p>
            <a:pPr indent="0" lvl="0" marL="0" rtl="0" algn="l">
              <a:spcBef>
                <a:spcPts val="0"/>
              </a:spcBef>
              <a:spcAft>
                <a:spcPts val="0"/>
              </a:spcAft>
              <a:buNone/>
            </a:pPr>
            <a:r>
              <a:rPr b="1" lang="en" sz="1100"/>
              <a:t>image_url = App icon url</a:t>
            </a:r>
            <a:endParaRPr b="1" sz="1100"/>
          </a:p>
          <a:p>
            <a:pPr indent="0" lvl="0" marL="0" rtl="0" algn="l">
              <a:spcBef>
                <a:spcPts val="0"/>
              </a:spcBef>
              <a:spcAft>
                <a:spcPts val="0"/>
              </a:spcAft>
              <a:buNone/>
            </a:pPr>
            <a:r>
              <a:rPr b="1" lang="en" sz="1100"/>
              <a:t>alt_text = App description</a:t>
            </a:r>
            <a:endParaRPr b="1" sz="1100"/>
          </a:p>
        </p:txBody>
      </p:sp>
      <p:sp>
        <p:nvSpPr>
          <p:cNvPr id="435" name="Google Shape;435;p46"/>
          <p:cNvSpPr/>
          <p:nvPr/>
        </p:nvSpPr>
        <p:spPr>
          <a:xfrm>
            <a:off x="647475" y="1797056"/>
            <a:ext cx="489900" cy="489900"/>
          </a:xfrm>
          <a:prstGeom prst="ellipse">
            <a:avLst/>
          </a:prstGeom>
          <a:solidFill>
            <a:srgbClr val="FF0000"/>
          </a:solid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rPr>
              <a:t>2</a:t>
            </a:r>
            <a:endParaRPr b="1" sz="1500">
              <a:solidFill>
                <a:srgbClr val="FFFFFF"/>
              </a:solidFill>
            </a:endParaRPr>
          </a:p>
        </p:txBody>
      </p:sp>
      <p:sp>
        <p:nvSpPr>
          <p:cNvPr id="441" name="Google Shape;441;p46"/>
          <p:cNvSpPr/>
          <p:nvPr/>
        </p:nvSpPr>
        <p:spPr>
          <a:xfrm>
            <a:off x="5492400" y="2733863"/>
            <a:ext cx="3454200" cy="1741500"/>
          </a:xfrm>
          <a:prstGeom prst="rect">
            <a:avLst/>
          </a:prstGeom>
          <a:solidFill>
            <a:srgbClr val="FFFF00"/>
          </a:solidFill>
          <a:ln cap="flat" cmpd="sng" w="9525">
            <a:solidFill>
              <a:schemeClr val="dk2"/>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e.g. </a:t>
            </a:r>
            <a:r>
              <a:rPr lang="en" sz="1100" u="sng">
                <a:solidFill>
                  <a:schemeClr val="hlink"/>
                </a:solidFill>
                <a:hlinkClick r:id="rId4"/>
              </a:rPr>
              <a:t>https://kokosoko.kokodigitalmedia.com?kp_serial=1234;shop_name</a:t>
            </a:r>
            <a:r>
              <a:rPr lang="en" sz="1100"/>
              <a:t>=Alpha Shop;neighourhood=Kawangware</a:t>
            </a:r>
            <a:endParaRPr sz="1100"/>
          </a:p>
        </p:txBody>
      </p:sp>
      <p:sp>
        <p:nvSpPr>
          <p:cNvPr id="442" name="Google Shape;442;p46"/>
          <p:cNvSpPr/>
          <p:nvPr/>
        </p:nvSpPr>
        <p:spPr>
          <a:xfrm>
            <a:off x="8006550" y="1797056"/>
            <a:ext cx="489900" cy="489900"/>
          </a:xfrm>
          <a:prstGeom prst="ellipse">
            <a:avLst/>
          </a:prstGeom>
          <a:solidFill>
            <a:srgbClr val="FF0000"/>
          </a:solid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500">
                <a:solidFill>
                  <a:srgbClr val="FFFFFF"/>
                </a:solidFill>
              </a:rPr>
              <a:t>3</a:t>
            </a:r>
            <a:endParaRPr b="1" sz="15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